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55"/>
  </p:notesMasterIdLst>
  <p:sldIdLst>
    <p:sldId id="327" r:id="rId3"/>
    <p:sldId id="312" r:id="rId4"/>
    <p:sldId id="313" r:id="rId5"/>
    <p:sldId id="314" r:id="rId6"/>
    <p:sldId id="286" r:id="rId7"/>
    <p:sldId id="316" r:id="rId8"/>
    <p:sldId id="317" r:id="rId9"/>
    <p:sldId id="319" r:id="rId10"/>
    <p:sldId id="318" r:id="rId11"/>
    <p:sldId id="283" r:id="rId12"/>
    <p:sldId id="288" r:id="rId13"/>
    <p:sldId id="291" r:id="rId14"/>
    <p:sldId id="256" r:id="rId15"/>
    <p:sldId id="290" r:id="rId16"/>
    <p:sldId id="257" r:id="rId17"/>
    <p:sldId id="270" r:id="rId18"/>
    <p:sldId id="321" r:id="rId19"/>
    <p:sldId id="311" r:id="rId20"/>
    <p:sldId id="292" r:id="rId21"/>
    <p:sldId id="275" r:id="rId22"/>
    <p:sldId id="325" r:id="rId23"/>
    <p:sldId id="277" r:id="rId24"/>
    <p:sldId id="324" r:id="rId25"/>
    <p:sldId id="278" r:id="rId26"/>
    <p:sldId id="276" r:id="rId27"/>
    <p:sldId id="263" r:id="rId28"/>
    <p:sldId id="264" r:id="rId29"/>
    <p:sldId id="265" r:id="rId30"/>
    <p:sldId id="267" r:id="rId31"/>
    <p:sldId id="268" r:id="rId32"/>
    <p:sldId id="269" r:id="rId33"/>
    <p:sldId id="281" r:id="rId34"/>
    <p:sldId id="323" r:id="rId35"/>
    <p:sldId id="279" r:id="rId36"/>
    <p:sldId id="308" r:id="rId37"/>
    <p:sldId id="293" r:id="rId38"/>
    <p:sldId id="326" r:id="rId39"/>
    <p:sldId id="294" r:id="rId40"/>
    <p:sldId id="306" r:id="rId41"/>
    <p:sldId id="295" r:id="rId42"/>
    <p:sldId id="298" r:id="rId43"/>
    <p:sldId id="299" r:id="rId44"/>
    <p:sldId id="310" r:id="rId45"/>
    <p:sldId id="309" r:id="rId46"/>
    <p:sldId id="303" r:id="rId47"/>
    <p:sldId id="300" r:id="rId48"/>
    <p:sldId id="301" r:id="rId49"/>
    <p:sldId id="302" r:id="rId50"/>
    <p:sldId id="304" r:id="rId51"/>
    <p:sldId id="282" r:id="rId52"/>
    <p:sldId id="296" r:id="rId53"/>
    <p:sldId id="297"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1100"/>
    <a:srgbClr val="EB4087"/>
    <a:srgbClr val="DD7C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43"/>
    <p:restoredTop sz="71823"/>
  </p:normalViewPr>
  <p:slideViewPr>
    <p:cSldViewPr snapToGrid="0" snapToObjects="1">
      <p:cViewPr varScale="1">
        <p:scale>
          <a:sx n="83" d="100"/>
          <a:sy n="83" d="100"/>
        </p:scale>
        <p:origin x="900" y="90"/>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EF1876-CE1B-E749-A6D5-C9D325847B12}" type="datetimeFigureOut">
              <a:rPr lang="en-US" smtClean="0"/>
              <a:t>4/25/2018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20A296-D72D-3441-AE1F-8F39E4BA3A30}" type="slidenum">
              <a:rPr lang="en-US" smtClean="0"/>
              <a:t>‹#›</a:t>
            </a:fld>
            <a:endParaRPr lang="en-US"/>
          </a:p>
        </p:txBody>
      </p:sp>
    </p:spTree>
    <p:extLst>
      <p:ext uri="{BB962C8B-B14F-4D97-AF65-F5344CB8AC3E}">
        <p14:creationId xmlns:p14="http://schemas.microsoft.com/office/powerpoint/2010/main" val="14242945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zh-TW"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2420A296-D72D-3441-AE1F-8F39E4BA3A30}" type="slidenum">
              <a:rPr lang="en-US" smtClean="0"/>
              <a:t>14</a:t>
            </a:fld>
            <a:endParaRPr lang="en-US"/>
          </a:p>
        </p:txBody>
      </p:sp>
    </p:spTree>
    <p:extLst>
      <p:ext uri="{BB962C8B-B14F-4D97-AF65-F5344CB8AC3E}">
        <p14:creationId xmlns:p14="http://schemas.microsoft.com/office/powerpoint/2010/main" val="7203744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1E3D56-3309-41A5-979D-E1D78CD8B90E}" type="slidenum">
              <a:rPr lang="en-US" smtClean="0"/>
              <a:pPr/>
              <a:t>15</a:t>
            </a:fld>
            <a:endParaRPr lang="en-US"/>
          </a:p>
        </p:txBody>
      </p:sp>
    </p:spTree>
    <p:extLst>
      <p:ext uri="{BB962C8B-B14F-4D97-AF65-F5344CB8AC3E}">
        <p14:creationId xmlns:p14="http://schemas.microsoft.com/office/powerpoint/2010/main" val="21142880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388BB1E7-4D1B-4247-8F26-528DC9764EC0}" type="slidenum">
              <a:rPr lang="en-US"/>
              <a:pPr/>
              <a:t>16</a:t>
            </a:fld>
            <a:endParaRPr lang="en-US"/>
          </a:p>
        </p:txBody>
      </p:sp>
      <p:sp>
        <p:nvSpPr>
          <p:cNvPr id="18435" name="Rectangle 2"/>
          <p:cNvSpPr>
            <a:spLocks noGrp="1" noRot="1" noChangeAspect="1" noChangeArrowheads="1" noTextEdit="1"/>
          </p:cNvSpPr>
          <p:nvPr>
            <p:ph type="sldImg"/>
          </p:nvPr>
        </p:nvSpPr>
        <p:spPr>
          <a:xfrm>
            <a:off x="685800" y="1143000"/>
            <a:ext cx="5486400" cy="3086100"/>
          </a:xfrm>
          <a:ln/>
        </p:spPr>
      </p:sp>
      <p:sp>
        <p:nvSpPr>
          <p:cNvPr id="18436"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8451255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EFA1D9-A41C-4F42-BA14-58D8BD2A4528}" type="slidenum">
              <a:rPr lang="en-US" smtClean="0"/>
              <a:pPr/>
              <a:t>17</a:t>
            </a:fld>
            <a:endParaRPr lang="en-US"/>
          </a:p>
        </p:txBody>
      </p:sp>
    </p:spTree>
    <p:extLst>
      <p:ext uri="{BB962C8B-B14F-4D97-AF65-F5344CB8AC3E}">
        <p14:creationId xmlns:p14="http://schemas.microsoft.com/office/powerpoint/2010/main" val="3559394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20A296-D72D-3441-AE1F-8F39E4BA3A30}" type="slidenum">
              <a:rPr lang="en-US" smtClean="0"/>
              <a:t>18</a:t>
            </a:fld>
            <a:endParaRPr lang="en-US"/>
          </a:p>
        </p:txBody>
      </p:sp>
    </p:spTree>
    <p:extLst>
      <p:ext uri="{BB962C8B-B14F-4D97-AF65-F5344CB8AC3E}">
        <p14:creationId xmlns:p14="http://schemas.microsoft.com/office/powerpoint/2010/main" val="3463650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20A296-D72D-3441-AE1F-8F39E4BA3A30}" type="slidenum">
              <a:rPr lang="en-US" smtClean="0"/>
              <a:t>19</a:t>
            </a:fld>
            <a:endParaRPr lang="en-US"/>
          </a:p>
        </p:txBody>
      </p:sp>
    </p:spTree>
    <p:extLst>
      <p:ext uri="{BB962C8B-B14F-4D97-AF65-F5344CB8AC3E}">
        <p14:creationId xmlns:p14="http://schemas.microsoft.com/office/powerpoint/2010/main" val="1179358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20A296-D72D-3441-AE1F-8F39E4BA3A30}" type="slidenum">
              <a:rPr lang="en-US" smtClean="0"/>
              <a:t>20</a:t>
            </a:fld>
            <a:endParaRPr lang="en-US"/>
          </a:p>
        </p:txBody>
      </p:sp>
    </p:spTree>
    <p:extLst>
      <p:ext uri="{BB962C8B-B14F-4D97-AF65-F5344CB8AC3E}">
        <p14:creationId xmlns:p14="http://schemas.microsoft.com/office/powerpoint/2010/main" val="15893402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20A296-D72D-3441-AE1F-8F39E4BA3A30}" type="slidenum">
              <a:rPr lang="en-US" smtClean="0"/>
              <a:t>21</a:t>
            </a:fld>
            <a:endParaRPr lang="en-US"/>
          </a:p>
        </p:txBody>
      </p:sp>
    </p:spTree>
    <p:extLst>
      <p:ext uri="{BB962C8B-B14F-4D97-AF65-F5344CB8AC3E}">
        <p14:creationId xmlns:p14="http://schemas.microsoft.com/office/powerpoint/2010/main" val="6657325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20A296-D72D-3441-AE1F-8F39E4BA3A30}" type="slidenum">
              <a:rPr lang="en-US" smtClean="0"/>
              <a:t>22</a:t>
            </a:fld>
            <a:endParaRPr lang="en-US"/>
          </a:p>
        </p:txBody>
      </p:sp>
    </p:spTree>
    <p:extLst>
      <p:ext uri="{BB962C8B-B14F-4D97-AF65-F5344CB8AC3E}">
        <p14:creationId xmlns:p14="http://schemas.microsoft.com/office/powerpoint/2010/main" val="17949657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20A296-D72D-3441-AE1F-8F39E4BA3A30}" type="slidenum">
              <a:rPr lang="en-US" smtClean="0"/>
              <a:t>23</a:t>
            </a:fld>
            <a:endParaRPr lang="en-US"/>
          </a:p>
        </p:txBody>
      </p:sp>
    </p:spTree>
    <p:extLst>
      <p:ext uri="{BB962C8B-B14F-4D97-AF65-F5344CB8AC3E}">
        <p14:creationId xmlns:p14="http://schemas.microsoft.com/office/powerpoint/2010/main" val="1711346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20A296-D72D-3441-AE1F-8F39E4BA3A30}" type="slidenum">
              <a:rPr lang="en-US" smtClean="0"/>
              <a:t>2</a:t>
            </a:fld>
            <a:endParaRPr lang="en-US"/>
          </a:p>
        </p:txBody>
      </p:sp>
    </p:spTree>
    <p:extLst>
      <p:ext uri="{BB962C8B-B14F-4D97-AF65-F5344CB8AC3E}">
        <p14:creationId xmlns:p14="http://schemas.microsoft.com/office/powerpoint/2010/main" val="8048490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1E3D56-3309-41A5-979D-E1D78CD8B90E}" type="slidenum">
              <a:rPr lang="en-US" smtClean="0"/>
              <a:pPr/>
              <a:t>24</a:t>
            </a:fld>
            <a:endParaRPr lang="en-US"/>
          </a:p>
        </p:txBody>
      </p:sp>
    </p:spTree>
    <p:extLst>
      <p:ext uri="{BB962C8B-B14F-4D97-AF65-F5344CB8AC3E}">
        <p14:creationId xmlns:p14="http://schemas.microsoft.com/office/powerpoint/2010/main" val="4471672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1E3D56-3309-41A5-979D-E1D78CD8B90E}" type="slidenum">
              <a:rPr lang="en-US" smtClean="0"/>
              <a:pPr/>
              <a:t>25</a:t>
            </a:fld>
            <a:endParaRPr lang="en-US"/>
          </a:p>
        </p:txBody>
      </p:sp>
    </p:spTree>
    <p:extLst>
      <p:ext uri="{BB962C8B-B14F-4D97-AF65-F5344CB8AC3E}">
        <p14:creationId xmlns:p14="http://schemas.microsoft.com/office/powerpoint/2010/main" val="21033458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EFA1D9-A41C-4F42-BA14-58D8BD2A4528}" type="slidenum">
              <a:rPr lang="en-US" smtClean="0"/>
              <a:pPr/>
              <a:t>33</a:t>
            </a:fld>
            <a:endParaRPr lang="en-US"/>
          </a:p>
        </p:txBody>
      </p:sp>
    </p:spTree>
    <p:extLst>
      <p:ext uri="{BB962C8B-B14F-4D97-AF65-F5344CB8AC3E}">
        <p14:creationId xmlns:p14="http://schemas.microsoft.com/office/powerpoint/2010/main" val="1591085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1E3D56-3309-41A5-979D-E1D78CD8B90E}" type="slidenum">
              <a:rPr lang="en-US" smtClean="0"/>
              <a:pPr/>
              <a:t>34</a:t>
            </a:fld>
            <a:endParaRPr lang="en-US"/>
          </a:p>
        </p:txBody>
      </p:sp>
    </p:spTree>
    <p:extLst>
      <p:ext uri="{BB962C8B-B14F-4D97-AF65-F5344CB8AC3E}">
        <p14:creationId xmlns:p14="http://schemas.microsoft.com/office/powerpoint/2010/main" val="1050733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1E3D56-3309-41A5-979D-E1D78CD8B90E}" type="slidenum">
              <a:rPr lang="en-US" smtClean="0"/>
              <a:pPr/>
              <a:t>35</a:t>
            </a:fld>
            <a:endParaRPr lang="en-US"/>
          </a:p>
        </p:txBody>
      </p:sp>
    </p:spTree>
    <p:extLst>
      <p:ext uri="{BB962C8B-B14F-4D97-AF65-F5344CB8AC3E}">
        <p14:creationId xmlns:p14="http://schemas.microsoft.com/office/powerpoint/2010/main" val="2421824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20A296-D72D-3441-AE1F-8F39E4BA3A30}" type="slidenum">
              <a:rPr lang="en-US" smtClean="0"/>
              <a:t>36</a:t>
            </a:fld>
            <a:endParaRPr lang="en-US"/>
          </a:p>
        </p:txBody>
      </p:sp>
    </p:spTree>
    <p:extLst>
      <p:ext uri="{BB962C8B-B14F-4D97-AF65-F5344CB8AC3E}">
        <p14:creationId xmlns:p14="http://schemas.microsoft.com/office/powerpoint/2010/main" val="18691718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20A296-D72D-3441-AE1F-8F39E4BA3A30}" type="slidenum">
              <a:rPr lang="en-US" smtClean="0"/>
              <a:t>37</a:t>
            </a:fld>
            <a:endParaRPr lang="en-US"/>
          </a:p>
        </p:txBody>
      </p:sp>
    </p:spTree>
    <p:extLst>
      <p:ext uri="{BB962C8B-B14F-4D97-AF65-F5344CB8AC3E}">
        <p14:creationId xmlns:p14="http://schemas.microsoft.com/office/powerpoint/2010/main" val="7479822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20A296-D72D-3441-AE1F-8F39E4BA3A30}" type="slidenum">
              <a:rPr lang="en-US" smtClean="0"/>
              <a:t>38</a:t>
            </a:fld>
            <a:endParaRPr lang="en-US"/>
          </a:p>
        </p:txBody>
      </p:sp>
    </p:spTree>
    <p:extLst>
      <p:ext uri="{BB962C8B-B14F-4D97-AF65-F5344CB8AC3E}">
        <p14:creationId xmlns:p14="http://schemas.microsoft.com/office/powerpoint/2010/main" val="6878562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20A296-D72D-3441-AE1F-8F39E4BA3A30}" type="slidenum">
              <a:rPr lang="en-US" smtClean="0"/>
              <a:t>39</a:t>
            </a:fld>
            <a:endParaRPr lang="en-US"/>
          </a:p>
        </p:txBody>
      </p:sp>
    </p:spTree>
    <p:extLst>
      <p:ext uri="{BB962C8B-B14F-4D97-AF65-F5344CB8AC3E}">
        <p14:creationId xmlns:p14="http://schemas.microsoft.com/office/powerpoint/2010/main" val="19705191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20A296-D72D-3441-AE1F-8F39E4BA3A30}" type="slidenum">
              <a:rPr lang="en-US" smtClean="0"/>
              <a:t>41</a:t>
            </a:fld>
            <a:endParaRPr lang="en-US"/>
          </a:p>
        </p:txBody>
      </p:sp>
    </p:spTree>
    <p:extLst>
      <p:ext uri="{BB962C8B-B14F-4D97-AF65-F5344CB8AC3E}">
        <p14:creationId xmlns:p14="http://schemas.microsoft.com/office/powerpoint/2010/main" val="1062915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20A296-D72D-3441-AE1F-8F39E4BA3A30}" type="slidenum">
              <a:rPr lang="en-US" smtClean="0"/>
              <a:t>3</a:t>
            </a:fld>
            <a:endParaRPr lang="en-US"/>
          </a:p>
        </p:txBody>
      </p:sp>
    </p:spTree>
    <p:extLst>
      <p:ext uri="{BB962C8B-B14F-4D97-AF65-F5344CB8AC3E}">
        <p14:creationId xmlns:p14="http://schemas.microsoft.com/office/powerpoint/2010/main" val="11563622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20A296-D72D-3441-AE1F-8F39E4BA3A30}" type="slidenum">
              <a:rPr lang="en-US" smtClean="0"/>
              <a:t>42</a:t>
            </a:fld>
            <a:endParaRPr lang="en-US"/>
          </a:p>
        </p:txBody>
      </p:sp>
    </p:spTree>
    <p:extLst>
      <p:ext uri="{BB962C8B-B14F-4D97-AF65-F5344CB8AC3E}">
        <p14:creationId xmlns:p14="http://schemas.microsoft.com/office/powerpoint/2010/main" val="7947711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20A296-D72D-3441-AE1F-8F39E4BA3A30}" type="slidenum">
              <a:rPr lang="en-US" smtClean="0"/>
              <a:t>43</a:t>
            </a:fld>
            <a:endParaRPr lang="en-US"/>
          </a:p>
        </p:txBody>
      </p:sp>
    </p:spTree>
    <p:extLst>
      <p:ext uri="{BB962C8B-B14F-4D97-AF65-F5344CB8AC3E}">
        <p14:creationId xmlns:p14="http://schemas.microsoft.com/office/powerpoint/2010/main" val="14216182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20A296-D72D-3441-AE1F-8F39E4BA3A30}" type="slidenum">
              <a:rPr lang="en-US" smtClean="0"/>
              <a:t>44</a:t>
            </a:fld>
            <a:endParaRPr lang="en-US"/>
          </a:p>
        </p:txBody>
      </p:sp>
    </p:spTree>
    <p:extLst>
      <p:ext uri="{BB962C8B-B14F-4D97-AF65-F5344CB8AC3E}">
        <p14:creationId xmlns:p14="http://schemas.microsoft.com/office/powerpoint/2010/main" val="8292185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20A296-D72D-3441-AE1F-8F39E4BA3A30}" type="slidenum">
              <a:rPr lang="en-US" smtClean="0"/>
              <a:t>45</a:t>
            </a:fld>
            <a:endParaRPr lang="en-US"/>
          </a:p>
        </p:txBody>
      </p:sp>
    </p:spTree>
    <p:extLst>
      <p:ext uri="{BB962C8B-B14F-4D97-AF65-F5344CB8AC3E}">
        <p14:creationId xmlns:p14="http://schemas.microsoft.com/office/powerpoint/2010/main" val="663857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effectLst/>
                <a:ea typeface="Times New Roman" charset="0"/>
                <a:cs typeface="Times New Roman" charset="0"/>
              </a:rPr>
              <a:t> </a:t>
            </a:r>
            <a:endParaRPr lang="en-US" dirty="0"/>
          </a:p>
        </p:txBody>
      </p:sp>
      <p:sp>
        <p:nvSpPr>
          <p:cNvPr id="4" name="Slide Number Placeholder 3"/>
          <p:cNvSpPr>
            <a:spLocks noGrp="1"/>
          </p:cNvSpPr>
          <p:nvPr>
            <p:ph type="sldNum" sz="quarter" idx="10"/>
          </p:nvPr>
        </p:nvSpPr>
        <p:spPr/>
        <p:txBody>
          <a:bodyPr/>
          <a:lstStyle/>
          <a:p>
            <a:fld id="{2420A296-D72D-3441-AE1F-8F39E4BA3A30}" type="slidenum">
              <a:rPr lang="en-US" smtClean="0"/>
              <a:t>46</a:t>
            </a:fld>
            <a:endParaRPr lang="en-US"/>
          </a:p>
        </p:txBody>
      </p:sp>
    </p:spTree>
    <p:extLst>
      <p:ext uri="{BB962C8B-B14F-4D97-AF65-F5344CB8AC3E}">
        <p14:creationId xmlns:p14="http://schemas.microsoft.com/office/powerpoint/2010/main" val="387768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20A296-D72D-3441-AE1F-8F39E4BA3A30}" type="slidenum">
              <a:rPr lang="en-US" smtClean="0"/>
              <a:t>47</a:t>
            </a:fld>
            <a:endParaRPr lang="en-US"/>
          </a:p>
        </p:txBody>
      </p:sp>
    </p:spTree>
    <p:extLst>
      <p:ext uri="{BB962C8B-B14F-4D97-AF65-F5344CB8AC3E}">
        <p14:creationId xmlns:p14="http://schemas.microsoft.com/office/powerpoint/2010/main" val="3704169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20A296-D72D-3441-AE1F-8F39E4BA3A30}" type="slidenum">
              <a:rPr lang="en-US" smtClean="0"/>
              <a:t>48</a:t>
            </a:fld>
            <a:endParaRPr lang="en-US"/>
          </a:p>
        </p:txBody>
      </p:sp>
    </p:spTree>
    <p:extLst>
      <p:ext uri="{BB962C8B-B14F-4D97-AF65-F5344CB8AC3E}">
        <p14:creationId xmlns:p14="http://schemas.microsoft.com/office/powerpoint/2010/main" val="5112692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20A296-D72D-3441-AE1F-8F39E4BA3A30}" type="slidenum">
              <a:rPr lang="en-US" smtClean="0"/>
              <a:t>49</a:t>
            </a:fld>
            <a:endParaRPr lang="en-US"/>
          </a:p>
        </p:txBody>
      </p:sp>
    </p:spTree>
    <p:extLst>
      <p:ext uri="{BB962C8B-B14F-4D97-AF65-F5344CB8AC3E}">
        <p14:creationId xmlns:p14="http://schemas.microsoft.com/office/powerpoint/2010/main" val="9050478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EFA1D9-A41C-4F42-BA14-58D8BD2A4528}" type="slidenum">
              <a:rPr lang="en-US" smtClean="0"/>
              <a:pPr/>
              <a:t>50</a:t>
            </a:fld>
            <a:endParaRPr lang="en-US"/>
          </a:p>
        </p:txBody>
      </p:sp>
    </p:spTree>
    <p:extLst>
      <p:ext uri="{BB962C8B-B14F-4D97-AF65-F5344CB8AC3E}">
        <p14:creationId xmlns:p14="http://schemas.microsoft.com/office/powerpoint/2010/main" val="17858670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20A296-D72D-3441-AE1F-8F39E4BA3A30}" type="slidenum">
              <a:rPr lang="en-US" smtClean="0"/>
              <a:t>51</a:t>
            </a:fld>
            <a:endParaRPr lang="en-US"/>
          </a:p>
        </p:txBody>
      </p:sp>
    </p:spTree>
    <p:extLst>
      <p:ext uri="{BB962C8B-B14F-4D97-AF65-F5344CB8AC3E}">
        <p14:creationId xmlns:p14="http://schemas.microsoft.com/office/powerpoint/2010/main" val="3033975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20A296-D72D-3441-AE1F-8F39E4BA3A30}" type="slidenum">
              <a:rPr lang="en-US" smtClean="0"/>
              <a:t>5</a:t>
            </a:fld>
            <a:endParaRPr lang="en-US"/>
          </a:p>
        </p:txBody>
      </p:sp>
    </p:spTree>
    <p:extLst>
      <p:ext uri="{BB962C8B-B14F-4D97-AF65-F5344CB8AC3E}">
        <p14:creationId xmlns:p14="http://schemas.microsoft.com/office/powerpoint/2010/main" val="11754409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20A296-D72D-3441-AE1F-8F39E4BA3A30}" type="slidenum">
              <a:rPr lang="en-US" smtClean="0"/>
              <a:t>52</a:t>
            </a:fld>
            <a:endParaRPr lang="en-US"/>
          </a:p>
        </p:txBody>
      </p:sp>
    </p:spTree>
    <p:extLst>
      <p:ext uri="{BB962C8B-B14F-4D97-AF65-F5344CB8AC3E}">
        <p14:creationId xmlns:p14="http://schemas.microsoft.com/office/powerpoint/2010/main" val="398538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20A296-D72D-3441-AE1F-8F39E4BA3A30}" type="slidenum">
              <a:rPr lang="en-US" smtClean="0"/>
              <a:t>6</a:t>
            </a:fld>
            <a:endParaRPr lang="en-US"/>
          </a:p>
        </p:txBody>
      </p:sp>
    </p:spTree>
    <p:extLst>
      <p:ext uri="{BB962C8B-B14F-4D97-AF65-F5344CB8AC3E}">
        <p14:creationId xmlns:p14="http://schemas.microsoft.com/office/powerpoint/2010/main" val="1759869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xfrm>
            <a:off x="685800" y="1143000"/>
            <a:ext cx="5486400" cy="3086100"/>
          </a:xfrm>
          <a:ln/>
        </p:spPr>
      </p:sp>
      <p:sp>
        <p:nvSpPr>
          <p:cNvPr id="3" name="Notes Placeholder 2"/>
          <p:cNvSpPr>
            <a:spLocks noGrp="1"/>
          </p:cNvSpPr>
          <p:nvPr>
            <p:ph type="body" idx="1"/>
          </p:nvPr>
        </p:nvSpPr>
        <p:spPr>
          <a:xfrm>
            <a:off x="462860" y="4344135"/>
            <a:ext cx="5932282" cy="4114800"/>
          </a:xfrm>
        </p:spPr>
        <p:txBody>
          <a:bodyPr/>
          <a:lstStyle/>
          <a:p>
            <a:endParaRPr lang="en-US" dirty="0" smtClean="0">
              <a:latin typeface="+mn-lt"/>
              <a:ea typeface="+mn-ea"/>
              <a:cs typeface="+mn-cs"/>
            </a:endParaRPr>
          </a:p>
        </p:txBody>
      </p:sp>
      <p:sp>
        <p:nvSpPr>
          <p:cNvPr id="63492" name="Slide Number Placeholder 3"/>
          <p:cNvSpPr>
            <a:spLocks noGrp="1"/>
          </p:cNvSpPr>
          <p:nvPr>
            <p:ph type="sldNum" sz="quarter" idx="5"/>
          </p:nvPr>
        </p:nvSpPr>
        <p:spPr>
          <a:noFill/>
        </p:spPr>
        <p:txBody>
          <a:bodyPr/>
          <a:lstStyle/>
          <a:p>
            <a:fld id="{97F380C1-B7D9-4BF9-9CA9-1CDA1A43B299}" type="slidenum">
              <a:rPr lang="en-US" smtClean="0"/>
              <a:pPr/>
              <a:t>10</a:t>
            </a:fld>
            <a:endParaRPr lang="en-US" smtClean="0"/>
          </a:p>
        </p:txBody>
      </p:sp>
    </p:spTree>
    <p:extLst>
      <p:ext uri="{BB962C8B-B14F-4D97-AF65-F5344CB8AC3E}">
        <p14:creationId xmlns:p14="http://schemas.microsoft.com/office/powerpoint/2010/main" val="1666026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20A296-D72D-3441-AE1F-8F39E4BA3A30}" type="slidenum">
              <a:rPr lang="en-US" smtClean="0"/>
              <a:t>11</a:t>
            </a:fld>
            <a:endParaRPr lang="en-US"/>
          </a:p>
        </p:txBody>
      </p:sp>
    </p:spTree>
    <p:extLst>
      <p:ext uri="{BB962C8B-B14F-4D97-AF65-F5344CB8AC3E}">
        <p14:creationId xmlns:p14="http://schemas.microsoft.com/office/powerpoint/2010/main" val="16103497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20A296-D72D-3441-AE1F-8F39E4BA3A30}" type="slidenum">
              <a:rPr lang="en-US" smtClean="0"/>
              <a:t>12</a:t>
            </a:fld>
            <a:endParaRPr lang="en-US"/>
          </a:p>
        </p:txBody>
      </p:sp>
    </p:spTree>
    <p:extLst>
      <p:ext uri="{BB962C8B-B14F-4D97-AF65-F5344CB8AC3E}">
        <p14:creationId xmlns:p14="http://schemas.microsoft.com/office/powerpoint/2010/main" val="15113900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D1E3D56-3309-41A5-979D-E1D78CD8B90E}" type="slidenum">
              <a:rPr lang="en-US" smtClean="0"/>
              <a:pPr/>
              <a:t>13</a:t>
            </a:fld>
            <a:endParaRPr lang="en-US"/>
          </a:p>
        </p:txBody>
      </p:sp>
    </p:spTree>
    <p:extLst>
      <p:ext uri="{BB962C8B-B14F-4D97-AF65-F5344CB8AC3E}">
        <p14:creationId xmlns:p14="http://schemas.microsoft.com/office/powerpoint/2010/main" val="117834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BD4B8D-FDC5-7D4B-BE34-E776FF05E339}" type="datetimeFigureOut">
              <a:rPr lang="en-US" smtClean="0"/>
              <a:t>4/25/2018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7C8228-3A28-B54A-9B72-1C0780CA5E3B}" type="slidenum">
              <a:rPr lang="en-US" smtClean="0"/>
              <a:t>‹#›</a:t>
            </a:fld>
            <a:endParaRPr lang="en-US"/>
          </a:p>
        </p:txBody>
      </p:sp>
    </p:spTree>
    <p:extLst>
      <p:ext uri="{BB962C8B-B14F-4D97-AF65-F5344CB8AC3E}">
        <p14:creationId xmlns:p14="http://schemas.microsoft.com/office/powerpoint/2010/main" val="6981771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BD4B8D-FDC5-7D4B-BE34-E776FF05E339}" type="datetimeFigureOut">
              <a:rPr lang="en-US" smtClean="0"/>
              <a:t>4/25/2018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7C8228-3A28-B54A-9B72-1C0780CA5E3B}" type="slidenum">
              <a:rPr lang="en-US" smtClean="0"/>
              <a:t>‹#›</a:t>
            </a:fld>
            <a:endParaRPr lang="en-US"/>
          </a:p>
        </p:txBody>
      </p:sp>
    </p:spTree>
    <p:extLst>
      <p:ext uri="{BB962C8B-B14F-4D97-AF65-F5344CB8AC3E}">
        <p14:creationId xmlns:p14="http://schemas.microsoft.com/office/powerpoint/2010/main" val="1845943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BD4B8D-FDC5-7D4B-BE34-E776FF05E339}" type="datetimeFigureOut">
              <a:rPr lang="en-US" smtClean="0"/>
              <a:t>4/25/2018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7C8228-3A28-B54A-9B72-1C0780CA5E3B}" type="slidenum">
              <a:rPr lang="en-US" smtClean="0"/>
              <a:t>‹#›</a:t>
            </a:fld>
            <a:endParaRPr lang="en-US"/>
          </a:p>
        </p:txBody>
      </p:sp>
    </p:spTree>
    <p:extLst>
      <p:ext uri="{BB962C8B-B14F-4D97-AF65-F5344CB8AC3E}">
        <p14:creationId xmlns:p14="http://schemas.microsoft.com/office/powerpoint/2010/main" val="809294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D27548CD-E006-4B1C-8C34-C8984ECA35DE}" type="slidenum">
              <a:rPr lang="en-US"/>
              <a:pPr/>
              <a:t>‹#›</a:t>
            </a:fld>
            <a:endParaRPr lang="en-US"/>
          </a:p>
        </p:txBody>
      </p:sp>
    </p:spTree>
    <p:extLst>
      <p:ext uri="{BB962C8B-B14F-4D97-AF65-F5344CB8AC3E}">
        <p14:creationId xmlns:p14="http://schemas.microsoft.com/office/powerpoint/2010/main" val="5811983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D01320-226F-4860-BB33-D49481655BF5}" type="datetime1">
              <a:rPr lang="en-US" altLang="zh-TW" smtClean="0">
                <a:solidFill>
                  <a:prstClr val="black">
                    <a:tint val="75000"/>
                  </a:prstClr>
                </a:solidFill>
              </a:rPr>
              <a:pPr/>
              <a:t>4/25/2018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176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C9A5CB-2660-4D7A-A4ED-B6818CABFED0}" type="datetime1">
              <a:rPr lang="en-US" altLang="zh-TW" smtClean="0">
                <a:solidFill>
                  <a:prstClr val="black">
                    <a:tint val="75000"/>
                  </a:prstClr>
                </a:solidFill>
              </a:rPr>
              <a:pPr/>
              <a:t>4/25/2018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59698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A89351-D2CC-42DC-A929-22FB68A9531C}" type="datetime1">
              <a:rPr lang="en-US" altLang="zh-TW" smtClean="0">
                <a:solidFill>
                  <a:prstClr val="black">
                    <a:tint val="75000"/>
                  </a:prstClr>
                </a:solidFill>
              </a:rPr>
              <a:pPr/>
              <a:t>4/25/2018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2271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460ACD3-F38B-4AC2-9AE4-091E725BB6C5}" type="datetime1">
              <a:rPr lang="en-US" altLang="zh-TW" smtClean="0">
                <a:solidFill>
                  <a:prstClr val="black">
                    <a:tint val="75000"/>
                  </a:prstClr>
                </a:solidFill>
              </a:rPr>
              <a:pPr/>
              <a:t>4/25/2018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00901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E18A988-B0D6-4614-939C-B566F79CBA67}" type="datetime1">
              <a:rPr lang="en-US" altLang="zh-TW" smtClean="0">
                <a:solidFill>
                  <a:prstClr val="black">
                    <a:tint val="75000"/>
                  </a:prstClr>
                </a:solidFill>
              </a:rPr>
              <a:pPr/>
              <a:t>4/25/2018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96993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6449FF-61DC-4C2B-99BB-49F28517F3A4}" type="datetime1">
              <a:rPr lang="en-US" altLang="zh-TW" smtClean="0">
                <a:solidFill>
                  <a:prstClr val="black">
                    <a:tint val="75000"/>
                  </a:prstClr>
                </a:solidFill>
              </a:rPr>
              <a:pPr/>
              <a:t>4/25/2018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24034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0454F4-EFEC-4934-B9DE-0AB79B878DEA}" type="datetime1">
              <a:rPr lang="en-US" altLang="zh-TW" smtClean="0">
                <a:solidFill>
                  <a:prstClr val="black">
                    <a:tint val="75000"/>
                  </a:prstClr>
                </a:solidFill>
              </a:rPr>
              <a:pPr/>
              <a:t>4/25/2018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4896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BD4B8D-FDC5-7D4B-BE34-E776FF05E339}" type="datetimeFigureOut">
              <a:rPr lang="en-US" smtClean="0"/>
              <a:t>4/25/2018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7C8228-3A28-B54A-9B72-1C0780CA5E3B}" type="slidenum">
              <a:rPr lang="en-US" smtClean="0"/>
              <a:t>‹#›</a:t>
            </a:fld>
            <a:endParaRPr lang="en-US"/>
          </a:p>
        </p:txBody>
      </p:sp>
    </p:spTree>
    <p:extLst>
      <p:ext uri="{BB962C8B-B14F-4D97-AF65-F5344CB8AC3E}">
        <p14:creationId xmlns:p14="http://schemas.microsoft.com/office/powerpoint/2010/main" val="4130153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12C3EF-F326-4183-9724-6EFD1D7849D6}" type="datetime1">
              <a:rPr lang="en-US" altLang="zh-TW" smtClean="0">
                <a:solidFill>
                  <a:prstClr val="black">
                    <a:tint val="75000"/>
                  </a:prstClr>
                </a:solidFill>
              </a:rPr>
              <a:pPr/>
              <a:t>4/25/2018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23219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74A4F2-8EC5-4860-B0D3-4B522DB99F6C}" type="datetime1">
              <a:rPr lang="en-US" altLang="zh-TW" smtClean="0">
                <a:solidFill>
                  <a:prstClr val="black">
                    <a:tint val="75000"/>
                  </a:prstClr>
                </a:solidFill>
              </a:rPr>
              <a:pPr/>
              <a:t>4/25/2018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81654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855990-C19B-4D64-BF39-62A73126F7B2}" type="datetime1">
              <a:rPr lang="en-US" altLang="zh-TW" smtClean="0">
                <a:solidFill>
                  <a:prstClr val="black">
                    <a:tint val="75000"/>
                  </a:prstClr>
                </a:solidFill>
              </a:rPr>
              <a:pPr/>
              <a:t>4/25/2018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23002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20417C-89D1-4794-8C1A-9841344B51A5}" type="datetime1">
              <a:rPr lang="en-US" altLang="zh-TW" smtClean="0">
                <a:solidFill>
                  <a:prstClr val="black">
                    <a:tint val="75000"/>
                  </a:prstClr>
                </a:solidFill>
              </a:rPr>
              <a:pPr/>
              <a:t>4/25/2018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2437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BD4B8D-FDC5-7D4B-BE34-E776FF05E339}" type="datetimeFigureOut">
              <a:rPr lang="en-US" smtClean="0"/>
              <a:t>4/25/2018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7C8228-3A28-B54A-9B72-1C0780CA5E3B}" type="slidenum">
              <a:rPr lang="en-US" smtClean="0"/>
              <a:t>‹#›</a:t>
            </a:fld>
            <a:endParaRPr lang="en-US"/>
          </a:p>
        </p:txBody>
      </p:sp>
    </p:spTree>
    <p:extLst>
      <p:ext uri="{BB962C8B-B14F-4D97-AF65-F5344CB8AC3E}">
        <p14:creationId xmlns:p14="http://schemas.microsoft.com/office/powerpoint/2010/main" val="882142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BD4B8D-FDC5-7D4B-BE34-E776FF05E339}" type="datetimeFigureOut">
              <a:rPr lang="en-US" smtClean="0"/>
              <a:t>4/25/2018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7C8228-3A28-B54A-9B72-1C0780CA5E3B}" type="slidenum">
              <a:rPr lang="en-US" smtClean="0"/>
              <a:t>‹#›</a:t>
            </a:fld>
            <a:endParaRPr lang="en-US"/>
          </a:p>
        </p:txBody>
      </p:sp>
    </p:spTree>
    <p:extLst>
      <p:ext uri="{BB962C8B-B14F-4D97-AF65-F5344CB8AC3E}">
        <p14:creationId xmlns:p14="http://schemas.microsoft.com/office/powerpoint/2010/main" val="20956344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BD4B8D-FDC5-7D4B-BE34-E776FF05E339}" type="datetimeFigureOut">
              <a:rPr lang="en-US" smtClean="0"/>
              <a:t>4/25/2018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7C8228-3A28-B54A-9B72-1C0780CA5E3B}" type="slidenum">
              <a:rPr lang="en-US" smtClean="0"/>
              <a:t>‹#›</a:t>
            </a:fld>
            <a:endParaRPr lang="en-US"/>
          </a:p>
        </p:txBody>
      </p:sp>
    </p:spTree>
    <p:extLst>
      <p:ext uri="{BB962C8B-B14F-4D97-AF65-F5344CB8AC3E}">
        <p14:creationId xmlns:p14="http://schemas.microsoft.com/office/powerpoint/2010/main" val="4491251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BD4B8D-FDC5-7D4B-BE34-E776FF05E339}" type="datetimeFigureOut">
              <a:rPr lang="en-US" smtClean="0"/>
              <a:t>4/25/2018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7C8228-3A28-B54A-9B72-1C0780CA5E3B}" type="slidenum">
              <a:rPr lang="en-US" smtClean="0"/>
              <a:t>‹#›</a:t>
            </a:fld>
            <a:endParaRPr lang="en-US"/>
          </a:p>
        </p:txBody>
      </p:sp>
    </p:spTree>
    <p:extLst>
      <p:ext uri="{BB962C8B-B14F-4D97-AF65-F5344CB8AC3E}">
        <p14:creationId xmlns:p14="http://schemas.microsoft.com/office/powerpoint/2010/main" val="42116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BD4B8D-FDC5-7D4B-BE34-E776FF05E339}" type="datetimeFigureOut">
              <a:rPr lang="en-US" smtClean="0"/>
              <a:t>4/25/2018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7C8228-3A28-B54A-9B72-1C0780CA5E3B}" type="slidenum">
              <a:rPr lang="en-US" smtClean="0"/>
              <a:t>‹#›</a:t>
            </a:fld>
            <a:endParaRPr lang="en-US"/>
          </a:p>
        </p:txBody>
      </p:sp>
    </p:spTree>
    <p:extLst>
      <p:ext uri="{BB962C8B-B14F-4D97-AF65-F5344CB8AC3E}">
        <p14:creationId xmlns:p14="http://schemas.microsoft.com/office/powerpoint/2010/main" val="1327425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BD4B8D-FDC5-7D4B-BE34-E776FF05E339}" type="datetimeFigureOut">
              <a:rPr lang="en-US" smtClean="0"/>
              <a:t>4/25/2018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7C8228-3A28-B54A-9B72-1C0780CA5E3B}" type="slidenum">
              <a:rPr lang="en-US" smtClean="0"/>
              <a:t>‹#›</a:t>
            </a:fld>
            <a:endParaRPr lang="en-US"/>
          </a:p>
        </p:txBody>
      </p:sp>
    </p:spTree>
    <p:extLst>
      <p:ext uri="{BB962C8B-B14F-4D97-AF65-F5344CB8AC3E}">
        <p14:creationId xmlns:p14="http://schemas.microsoft.com/office/powerpoint/2010/main" val="1971984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BD4B8D-FDC5-7D4B-BE34-E776FF05E339}" type="datetimeFigureOut">
              <a:rPr lang="en-US" smtClean="0"/>
              <a:t>4/25/2018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7C8228-3A28-B54A-9B72-1C0780CA5E3B}" type="slidenum">
              <a:rPr lang="en-US" smtClean="0"/>
              <a:t>‹#›</a:t>
            </a:fld>
            <a:endParaRPr lang="en-US"/>
          </a:p>
        </p:txBody>
      </p:sp>
    </p:spTree>
    <p:extLst>
      <p:ext uri="{BB962C8B-B14F-4D97-AF65-F5344CB8AC3E}">
        <p14:creationId xmlns:p14="http://schemas.microsoft.com/office/powerpoint/2010/main" val="1027022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BD4B8D-FDC5-7D4B-BE34-E776FF05E339}" type="datetimeFigureOut">
              <a:rPr lang="en-US" smtClean="0"/>
              <a:t>4/25/2018</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7C8228-3A28-B54A-9B72-1C0780CA5E3B}" type="slidenum">
              <a:rPr lang="en-US" smtClean="0"/>
              <a:t>‹#›</a:t>
            </a:fld>
            <a:endParaRPr lang="en-US"/>
          </a:p>
        </p:txBody>
      </p:sp>
    </p:spTree>
    <p:extLst>
      <p:ext uri="{BB962C8B-B14F-4D97-AF65-F5344CB8AC3E}">
        <p14:creationId xmlns:p14="http://schemas.microsoft.com/office/powerpoint/2010/main" val="7384426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68FFC1-2F8E-4DDD-9E29-673D6FED0FA2}" type="datetime1">
              <a:rPr lang="en-US" altLang="zh-TW" smtClean="0">
                <a:solidFill>
                  <a:prstClr val="black">
                    <a:tint val="75000"/>
                  </a:prstClr>
                </a:solidFill>
              </a:rPr>
              <a:pPr/>
              <a:t>4/25/2018</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410043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28.tiff"/><Relationship Id="rId13" Type="http://schemas.openxmlformats.org/officeDocument/2006/relationships/image" Target="../media/image33.tiff"/><Relationship Id="rId3" Type="http://schemas.openxmlformats.org/officeDocument/2006/relationships/image" Target="../media/image23.jpeg"/><Relationship Id="rId7" Type="http://schemas.openxmlformats.org/officeDocument/2006/relationships/image" Target="../media/image27.tiff"/><Relationship Id="rId12" Type="http://schemas.openxmlformats.org/officeDocument/2006/relationships/image" Target="../media/image32.tiff"/><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6.tiff"/><Relationship Id="rId11" Type="http://schemas.openxmlformats.org/officeDocument/2006/relationships/image" Target="../media/image31.tiff"/><Relationship Id="rId5" Type="http://schemas.openxmlformats.org/officeDocument/2006/relationships/image" Target="../media/image25.tiff"/><Relationship Id="rId15" Type="http://schemas.openxmlformats.org/officeDocument/2006/relationships/image" Target="../media/image35.tiff"/><Relationship Id="rId10" Type="http://schemas.openxmlformats.org/officeDocument/2006/relationships/image" Target="../media/image30.tiff"/><Relationship Id="rId4" Type="http://schemas.openxmlformats.org/officeDocument/2006/relationships/image" Target="../media/image24.tiff"/><Relationship Id="rId9" Type="http://schemas.openxmlformats.org/officeDocument/2006/relationships/image" Target="../media/image29.emf"/><Relationship Id="rId14" Type="http://schemas.openxmlformats.org/officeDocument/2006/relationships/image" Target="../media/image34.tiff"/></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image" Target="../media/image64.jpeg"/></Relationships>
</file>

<file path=ppt/slides/_rels/slide36.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3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72.jpeg"/></Relationships>
</file>

<file path=ppt/slides/_rels/slide3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74.jpeg"/></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76.jpeg"/></Relationships>
</file>

<file path=ppt/slides/_rels/slide42.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image" Target="../media/image80.jpeg"/></Relationships>
</file>

<file path=ppt/slides/_rels/slide4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45.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4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9.emf"/><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006028"/>
            <a:ext cx="12192000" cy="584775"/>
          </a:xfrm>
          <a:prstGeom prst="rect">
            <a:avLst/>
          </a:prstGeom>
          <a:noFill/>
        </p:spPr>
        <p:txBody>
          <a:bodyPr wrap="square" rtlCol="0">
            <a:spAutoFit/>
          </a:bodyPr>
          <a:lstStyle/>
          <a:p>
            <a:pPr algn="ctr"/>
            <a:r>
              <a:rPr lang="en-US" sz="3200" b="1" dirty="0">
                <a:solidFill>
                  <a:prstClr val="black"/>
                </a:solidFill>
                <a:latin typeface="Century" panose="02040604050505020304" pitchFamily="18" charset="0"/>
              </a:rPr>
              <a:t>Preserving the Past </a:t>
            </a:r>
            <a:endParaRPr lang="zh-TW" altLang="en-US" sz="3200" b="1" dirty="0">
              <a:solidFill>
                <a:prstClr val="black"/>
              </a:solidFill>
              <a:latin typeface="Century" pitchFamily="18" charset="0"/>
              <a:cs typeface="Narkisim" pitchFamily="34" charset="-79"/>
            </a:endParaRPr>
          </a:p>
        </p:txBody>
      </p:sp>
      <p:sp>
        <p:nvSpPr>
          <p:cNvPr id="8" name="TextBox 7"/>
          <p:cNvSpPr txBox="1"/>
          <p:nvPr/>
        </p:nvSpPr>
        <p:spPr>
          <a:xfrm>
            <a:off x="0" y="2667003"/>
            <a:ext cx="12192000" cy="461665"/>
          </a:xfrm>
          <a:prstGeom prst="rect">
            <a:avLst/>
          </a:prstGeom>
          <a:noFill/>
        </p:spPr>
        <p:txBody>
          <a:bodyPr wrap="square" rtlCol="0">
            <a:spAutoFit/>
          </a:bodyPr>
          <a:lstStyle/>
          <a:p>
            <a:pPr algn="ctr"/>
            <a:r>
              <a:rPr lang="en-US" altLang="zh-TW" sz="2400" dirty="0">
                <a:solidFill>
                  <a:prstClr val="black"/>
                </a:solidFill>
                <a:latin typeface="Century" pitchFamily="18" charset="0"/>
                <a:cs typeface="Narkisim" pitchFamily="34" charset="-79"/>
              </a:rPr>
              <a:t>Jody </a:t>
            </a:r>
            <a:r>
              <a:rPr lang="en-US" altLang="zh-TW" sz="2400" dirty="0" err="1">
                <a:solidFill>
                  <a:prstClr val="black"/>
                </a:solidFill>
                <a:latin typeface="Century" pitchFamily="18" charset="0"/>
                <a:cs typeface="Narkisim" pitchFamily="34" charset="-79"/>
              </a:rPr>
              <a:t>Beenk</a:t>
            </a:r>
            <a:endParaRPr lang="zh-TW" altLang="en-US" dirty="0">
              <a:solidFill>
                <a:prstClr val="black"/>
              </a:solidFill>
              <a:latin typeface="Century" pitchFamily="18" charset="0"/>
              <a:cs typeface="Narkisim" pitchFamily="34" charset="-79"/>
            </a:endParaRPr>
          </a:p>
        </p:txBody>
      </p:sp>
      <p:sp>
        <p:nvSpPr>
          <p:cNvPr id="6" name="TextBox 5"/>
          <p:cNvSpPr txBox="1"/>
          <p:nvPr/>
        </p:nvSpPr>
        <p:spPr>
          <a:xfrm>
            <a:off x="0" y="762003"/>
            <a:ext cx="12192000" cy="430887"/>
          </a:xfrm>
          <a:prstGeom prst="rect">
            <a:avLst/>
          </a:prstGeom>
          <a:noFill/>
        </p:spPr>
        <p:txBody>
          <a:bodyPr wrap="square" rtlCol="0">
            <a:spAutoFit/>
          </a:bodyPr>
          <a:lstStyle/>
          <a:p>
            <a:pPr algn="ctr"/>
            <a:r>
              <a:rPr lang="en-US" sz="2200" b="1" dirty="0" smtClean="0">
                <a:solidFill>
                  <a:prstClr val="black"/>
                </a:solidFill>
                <a:latin typeface="Century" panose="02040604050505020304" pitchFamily="18" charset="0"/>
              </a:rPr>
              <a:t>Session 6</a:t>
            </a:r>
            <a:endParaRPr lang="zh-TW" altLang="en-US" sz="2200" b="1" dirty="0">
              <a:solidFill>
                <a:prstClr val="black"/>
              </a:solidFill>
              <a:latin typeface="Century" pitchFamily="18" charset="0"/>
              <a:cs typeface="Narkisim" pitchFamily="34" charset="-79"/>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0868" y="4340180"/>
            <a:ext cx="9470264" cy="1764482"/>
          </a:xfrm>
          <a:prstGeom prst="rect">
            <a:avLst/>
          </a:prstGeom>
        </p:spPr>
      </p:pic>
    </p:spTree>
    <p:extLst>
      <p:ext uri="{BB962C8B-B14F-4D97-AF65-F5344CB8AC3E}">
        <p14:creationId xmlns:p14="http://schemas.microsoft.com/office/powerpoint/2010/main" val="2452224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9249" y="284621"/>
            <a:ext cx="9435353" cy="838200"/>
          </a:xfrm>
        </p:spPr>
        <p:txBody>
          <a:bodyPr>
            <a:normAutofit fontScale="90000"/>
          </a:bodyPr>
          <a:lstStyle/>
          <a:p>
            <a:pPr algn="l">
              <a:defRPr/>
            </a:pPr>
            <a:r>
              <a:rPr lang="en-US" dirty="0" smtClean="0">
                <a:latin typeface="Calibri" pitchFamily="34" charset="0"/>
                <a:cs typeface="Calibri" pitchFamily="34" charset="0"/>
              </a:rPr>
              <a:t>What is </a:t>
            </a:r>
            <a:r>
              <a:rPr lang="en-US" dirty="0" smtClean="0">
                <a:solidFill>
                  <a:schemeClr val="accent2">
                    <a:lumMod val="75000"/>
                  </a:schemeClr>
                </a:solidFill>
                <a:latin typeface="Calibri" pitchFamily="34" charset="0"/>
                <a:cs typeface="Calibri" pitchFamily="34" charset="0"/>
              </a:rPr>
              <a:t>preservation</a:t>
            </a:r>
            <a:r>
              <a:rPr lang="en-US" dirty="0" smtClean="0">
                <a:latin typeface="Calibri" pitchFamily="34" charset="0"/>
                <a:cs typeface="Calibri" pitchFamily="34" charset="0"/>
              </a:rPr>
              <a:t>? What is </a:t>
            </a:r>
            <a:r>
              <a:rPr lang="en-US" dirty="0">
                <a:solidFill>
                  <a:schemeClr val="accent2">
                    <a:lumMod val="75000"/>
                  </a:schemeClr>
                </a:solidFill>
                <a:latin typeface="Calibri" pitchFamily="34" charset="0"/>
                <a:cs typeface="Calibri" pitchFamily="34" charset="0"/>
              </a:rPr>
              <a:t>c</a:t>
            </a:r>
            <a:r>
              <a:rPr lang="en-US" dirty="0" smtClean="0">
                <a:solidFill>
                  <a:schemeClr val="accent2">
                    <a:lumMod val="75000"/>
                  </a:schemeClr>
                </a:solidFill>
                <a:latin typeface="Calibri" pitchFamily="34" charset="0"/>
                <a:cs typeface="Calibri" pitchFamily="34" charset="0"/>
              </a:rPr>
              <a:t>onservation</a:t>
            </a:r>
            <a:r>
              <a:rPr lang="en-US" dirty="0" smtClean="0">
                <a:latin typeface="Calibri" pitchFamily="34" charset="0"/>
                <a:cs typeface="Calibri" pitchFamily="34" charset="0"/>
              </a:rPr>
              <a:t>? </a:t>
            </a:r>
            <a:endParaRPr lang="en-US" dirty="0">
              <a:latin typeface="Calibri" pitchFamily="34" charset="0"/>
              <a:cs typeface="Calibri" pitchFamily="34" charset="0"/>
            </a:endParaRPr>
          </a:p>
        </p:txBody>
      </p:sp>
      <p:sp>
        <p:nvSpPr>
          <p:cNvPr id="3" name="Rectangle 2"/>
          <p:cNvSpPr/>
          <p:nvPr/>
        </p:nvSpPr>
        <p:spPr>
          <a:xfrm>
            <a:off x="699247" y="1958044"/>
            <a:ext cx="10672564" cy="4378122"/>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dirty="0">
                <a:latin typeface="Calibri" charset="0"/>
                <a:ea typeface="Calibri" charset="0"/>
                <a:cs typeface="Times New Roman" charset="0"/>
              </a:rPr>
              <a:t> </a:t>
            </a:r>
            <a:r>
              <a:rPr lang="en-US" sz="2800" dirty="0" smtClean="0">
                <a:latin typeface="Calibri" charset="0"/>
                <a:ea typeface="Calibri" charset="0"/>
                <a:cs typeface="Times New Roman" charset="0"/>
              </a:rPr>
              <a:t>    National </a:t>
            </a:r>
            <a:r>
              <a:rPr lang="en-US" sz="2800" dirty="0">
                <a:latin typeface="Calibri" charset="0"/>
                <a:ea typeface="Calibri" charset="0"/>
                <a:cs typeface="Times New Roman" charset="0"/>
              </a:rPr>
              <a:t>Library of Australia Preservation Policy</a:t>
            </a:r>
          </a:p>
          <a:p>
            <a:endParaRPr lang="en-US" sz="2800" dirty="0">
              <a:latin typeface="Calibri" charset="0"/>
              <a:ea typeface="Calibri" charset="0"/>
              <a:cs typeface="Times New Roman" charset="0"/>
            </a:endParaRPr>
          </a:p>
          <a:p>
            <a:pPr marL="457200" marR="0">
              <a:lnSpc>
                <a:spcPts val="1540"/>
              </a:lnSpc>
              <a:spcBef>
                <a:spcPts val="0"/>
              </a:spcBef>
              <a:spcAft>
                <a:spcPts val="0"/>
              </a:spcAft>
            </a:pPr>
            <a:r>
              <a:rPr lang="en-US" b="1" dirty="0">
                <a:solidFill>
                  <a:srgbClr val="444444"/>
                </a:solidFill>
                <a:latin typeface="Calibri" charset="0"/>
                <a:ea typeface="Times New Roman" charset="0"/>
                <a:cs typeface="Times New Roman" charset="0"/>
              </a:rPr>
              <a:t>3.1 Principles for preserving the Library’s collections</a:t>
            </a:r>
            <a:endParaRPr lang="en-US" sz="2800" b="1" dirty="0">
              <a:solidFill>
                <a:srgbClr val="1F3763"/>
              </a:solidFill>
              <a:latin typeface="Calibri Light" charset="0"/>
              <a:ea typeface="Times New Roman" charset="0"/>
              <a:cs typeface="Times New Roman" charset="0"/>
            </a:endParaRPr>
          </a:p>
          <a:p>
            <a:pPr marL="457200" marR="0">
              <a:spcBef>
                <a:spcPts val="0"/>
              </a:spcBef>
              <a:spcAft>
                <a:spcPts val="0"/>
              </a:spcAft>
            </a:pPr>
            <a:r>
              <a:rPr lang="en-US" dirty="0">
                <a:solidFill>
                  <a:srgbClr val="2F2F2F"/>
                </a:solidFill>
                <a:latin typeface="Calibri" charset="0"/>
                <a:ea typeface="Calibri" charset="0"/>
              </a:rPr>
              <a:t>3.1.1 Preservation of its collections is a core business function for the Library. </a:t>
            </a:r>
            <a:r>
              <a:rPr lang="en-US" sz="2800" b="1" dirty="0">
                <a:solidFill>
                  <a:schemeClr val="accent6">
                    <a:lumMod val="75000"/>
                  </a:schemeClr>
                </a:solidFill>
                <a:latin typeface="Calibri" charset="0"/>
                <a:ea typeface="Calibri" charset="0"/>
              </a:rPr>
              <a:t>All Library staff are responsible for taking account of potential impacts on preservation of the collections in their work and their decisions.</a:t>
            </a:r>
            <a:endParaRPr lang="en-US" sz="2800" b="1" dirty="0">
              <a:solidFill>
                <a:schemeClr val="accent6">
                  <a:lumMod val="75000"/>
                </a:schemeClr>
              </a:solidFill>
              <a:latin typeface="Times New Roman" charset="0"/>
              <a:ea typeface="Calibri" charset="0"/>
            </a:endParaRPr>
          </a:p>
          <a:p>
            <a:pPr marL="457200" marR="0">
              <a:spcBef>
                <a:spcPts val="0"/>
              </a:spcBef>
              <a:spcAft>
                <a:spcPts val="0"/>
              </a:spcAft>
            </a:pPr>
            <a:r>
              <a:rPr lang="en-US" dirty="0">
                <a:solidFill>
                  <a:srgbClr val="2F2F2F"/>
                </a:solidFill>
                <a:latin typeface="Calibri" charset="0"/>
                <a:ea typeface="Calibri" charset="0"/>
              </a:rPr>
              <a:t>3.1.2 The main aims of the Library’s preservation programs are to preserve collection items and to maintain access to them, consistent with their significance to the collection, usage requirements and current condition. This may require maintenance of the physical format of the items or maintenance of access to their information content, as for audio tapes, or both</a:t>
            </a:r>
            <a:r>
              <a:rPr lang="en-US" dirty="0" smtClean="0">
                <a:solidFill>
                  <a:srgbClr val="2F2F2F"/>
                </a:solidFill>
                <a:latin typeface="Calibri" charset="0"/>
                <a:ea typeface="Calibri" charset="0"/>
              </a:rPr>
              <a:t>.</a:t>
            </a:r>
          </a:p>
          <a:p>
            <a:pPr marL="457200" marR="0">
              <a:spcBef>
                <a:spcPts val="0"/>
              </a:spcBef>
              <a:spcAft>
                <a:spcPts val="0"/>
              </a:spcAft>
            </a:pPr>
            <a:endParaRPr lang="en-US" dirty="0">
              <a:solidFill>
                <a:srgbClr val="2F2F2F"/>
              </a:solidFill>
              <a:latin typeface="Calibri" charset="0"/>
              <a:ea typeface="Calibri" charset="0"/>
            </a:endParaRPr>
          </a:p>
          <a:p>
            <a:pPr marL="457200"/>
            <a:r>
              <a:rPr lang="en-US" dirty="0">
                <a:latin typeface="Calibri" charset="0"/>
                <a:ea typeface="Calibri" charset="0"/>
                <a:cs typeface="Times New Roman" charset="0"/>
              </a:rPr>
              <a:t>https://</a:t>
            </a:r>
            <a:r>
              <a:rPr lang="en-US" dirty="0" err="1" smtClean="0">
                <a:latin typeface="Calibri" charset="0"/>
                <a:ea typeface="Calibri" charset="0"/>
                <a:cs typeface="Times New Roman" charset="0"/>
              </a:rPr>
              <a:t>www.nla.gov.au</a:t>
            </a:r>
            <a:r>
              <a:rPr lang="en-US" dirty="0" smtClean="0">
                <a:latin typeface="Calibri" charset="0"/>
                <a:ea typeface="Calibri" charset="0"/>
                <a:cs typeface="Times New Roman" charset="0"/>
              </a:rPr>
              <a:t>/policy-and-planning/preservation-policy</a:t>
            </a:r>
            <a:endParaRPr lang="en-US" dirty="0" smtClean="0">
              <a:solidFill>
                <a:srgbClr val="2F2F2F"/>
              </a:solidFill>
              <a:latin typeface="Calibri" charset="0"/>
              <a:ea typeface="Calibri" charset="0"/>
            </a:endParaRPr>
          </a:p>
          <a:p>
            <a:pPr marL="457200" marR="0">
              <a:spcBef>
                <a:spcPts val="0"/>
              </a:spcBef>
              <a:spcAft>
                <a:spcPts val="0"/>
              </a:spcAft>
            </a:pPr>
            <a:endParaRPr lang="en-US" dirty="0" smtClean="0">
              <a:solidFill>
                <a:srgbClr val="2F2F2F"/>
              </a:solidFill>
              <a:latin typeface="Calibri" charset="0"/>
              <a:ea typeface="Calibri" charset="0"/>
            </a:endParaRPr>
          </a:p>
        </p:txBody>
      </p:sp>
      <p:sp>
        <p:nvSpPr>
          <p:cNvPr id="5" name="Rectangle 4"/>
          <p:cNvSpPr/>
          <p:nvPr/>
        </p:nvSpPr>
        <p:spPr>
          <a:xfrm>
            <a:off x="699247" y="986434"/>
            <a:ext cx="6466514" cy="707886"/>
          </a:xfrm>
          <a:prstGeom prst="rect">
            <a:avLst/>
          </a:prstGeom>
        </p:spPr>
        <p:txBody>
          <a:bodyPr wrap="none">
            <a:spAutoFit/>
          </a:bodyPr>
          <a:lstStyle/>
          <a:p>
            <a:r>
              <a:rPr lang="en-US" sz="4000" dirty="0">
                <a:latin typeface="Calibri" pitchFamily="34" charset="0"/>
                <a:cs typeface="Calibri" pitchFamily="34" charset="0"/>
              </a:rPr>
              <a:t>And whose </a:t>
            </a:r>
            <a:r>
              <a:rPr lang="en-US" sz="4000" dirty="0">
                <a:solidFill>
                  <a:schemeClr val="accent2">
                    <a:lumMod val="50000"/>
                  </a:schemeClr>
                </a:solidFill>
                <a:latin typeface="Calibri" pitchFamily="34" charset="0"/>
                <a:cs typeface="Calibri" pitchFamily="34" charset="0"/>
              </a:rPr>
              <a:t>responsibility</a:t>
            </a:r>
            <a:r>
              <a:rPr lang="en-US" sz="4000" dirty="0">
                <a:latin typeface="Calibri" pitchFamily="34" charset="0"/>
                <a:cs typeface="Calibri" pitchFamily="34" charset="0"/>
              </a:rPr>
              <a:t> is it?</a:t>
            </a:r>
            <a:endParaRPr lang="en-US" sz="4000" dirty="0"/>
          </a:p>
        </p:txBody>
      </p:sp>
    </p:spTree>
    <p:extLst>
      <p:ext uri="{BB962C8B-B14F-4D97-AF65-F5344CB8AC3E}">
        <p14:creationId xmlns:p14="http://schemas.microsoft.com/office/powerpoint/2010/main" val="187159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linds(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
          <p:cNvSpPr txBox="1"/>
          <p:nvPr/>
        </p:nvSpPr>
        <p:spPr>
          <a:xfrm>
            <a:off x="2705911" y="226129"/>
            <a:ext cx="6029923" cy="4638502"/>
          </a:xfrm>
          <a:prstGeom prst="rect">
            <a:avLst/>
          </a:prstGeom>
          <a:solidFill>
            <a:schemeClr val="accent4">
              <a:lumMod val="20000"/>
              <a:lumOff val="80000"/>
            </a:schemeClr>
          </a:solid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a:effectLst/>
                <a:ea typeface="Calibri" charset="0"/>
                <a:cs typeface="Times New Roman" charset="0"/>
              </a:rPr>
              <a:t>Government (state or country) /Society</a:t>
            </a:r>
          </a:p>
        </p:txBody>
      </p:sp>
      <p:sp>
        <p:nvSpPr>
          <p:cNvPr id="6" name="Text Box 2"/>
          <p:cNvSpPr txBox="1"/>
          <p:nvPr/>
        </p:nvSpPr>
        <p:spPr>
          <a:xfrm>
            <a:off x="3121547" y="643140"/>
            <a:ext cx="5128268" cy="3855129"/>
          </a:xfrm>
          <a:prstGeom prst="rect">
            <a:avLst/>
          </a:prstGeom>
          <a:solidFill>
            <a:schemeClr val="accent4">
              <a:lumMod val="60000"/>
              <a:lumOff val="40000"/>
            </a:schemeClr>
          </a:solid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a:effectLst/>
                <a:ea typeface="Calibri" charset="0"/>
                <a:cs typeface="Times New Roman" charset="0"/>
              </a:rPr>
              <a:t>University</a:t>
            </a:r>
          </a:p>
        </p:txBody>
      </p:sp>
      <p:sp>
        <p:nvSpPr>
          <p:cNvPr id="7" name="Text Box 3"/>
          <p:cNvSpPr txBox="1"/>
          <p:nvPr/>
        </p:nvSpPr>
        <p:spPr>
          <a:xfrm>
            <a:off x="3437431" y="1036045"/>
            <a:ext cx="4343696" cy="3105477"/>
          </a:xfrm>
          <a:prstGeom prst="rect">
            <a:avLst/>
          </a:prstGeom>
          <a:solidFill>
            <a:schemeClr val="accent2">
              <a:lumMod val="60000"/>
              <a:lumOff val="40000"/>
            </a:schemeClr>
          </a:solid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a:effectLst/>
                <a:ea typeface="Calibri" charset="0"/>
                <a:cs typeface="Times New Roman" charset="0"/>
              </a:rPr>
              <a:t>Library Building</a:t>
            </a:r>
          </a:p>
        </p:txBody>
      </p:sp>
      <p:sp>
        <p:nvSpPr>
          <p:cNvPr id="8" name="Text Box 4"/>
          <p:cNvSpPr txBox="1"/>
          <p:nvPr/>
        </p:nvSpPr>
        <p:spPr>
          <a:xfrm>
            <a:off x="3736687" y="1363759"/>
            <a:ext cx="3767211" cy="2526599"/>
          </a:xfrm>
          <a:prstGeom prst="rect">
            <a:avLst/>
          </a:prstGeom>
          <a:solidFill>
            <a:schemeClr val="accent2">
              <a:lumMod val="75000"/>
            </a:schemeClr>
          </a:solid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a:effectLst/>
                <a:ea typeface="Calibri" charset="0"/>
                <a:cs typeface="Times New Roman" charset="0"/>
              </a:rPr>
              <a:t>Special Collections</a:t>
            </a:r>
          </a:p>
        </p:txBody>
      </p:sp>
      <p:sp>
        <p:nvSpPr>
          <p:cNvPr id="9" name="Text Box 5"/>
          <p:cNvSpPr txBox="1"/>
          <p:nvPr/>
        </p:nvSpPr>
        <p:spPr>
          <a:xfrm>
            <a:off x="4216517" y="1836895"/>
            <a:ext cx="2900795" cy="1733925"/>
          </a:xfrm>
          <a:prstGeom prst="rect">
            <a:avLst/>
          </a:prstGeom>
          <a:solidFill>
            <a:schemeClr val="accent2">
              <a:lumMod val="50000"/>
            </a:schemeClr>
          </a:solid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a:effectLst/>
                <a:ea typeface="Calibri" charset="0"/>
                <a:cs typeface="Times New Roman" charset="0"/>
              </a:rPr>
              <a:t>Rare Book Room</a:t>
            </a:r>
          </a:p>
        </p:txBody>
      </p:sp>
      <p:sp>
        <p:nvSpPr>
          <p:cNvPr id="10" name="Text Box 6"/>
          <p:cNvSpPr txBox="1"/>
          <p:nvPr/>
        </p:nvSpPr>
        <p:spPr>
          <a:xfrm>
            <a:off x="4655122" y="2368919"/>
            <a:ext cx="1710849" cy="884640"/>
          </a:xfrm>
          <a:prstGeom prst="rect">
            <a:avLst/>
          </a:prstGeom>
          <a:solidFill>
            <a:schemeClr val="accent6">
              <a:lumMod val="40000"/>
              <a:lumOff val="60000"/>
            </a:schemeClr>
          </a:solid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a:effectLst/>
                <a:ea typeface="Calibri" charset="0"/>
                <a:cs typeface="Times New Roman" charset="0"/>
              </a:rPr>
              <a:t>Box</a:t>
            </a:r>
          </a:p>
        </p:txBody>
      </p:sp>
      <p:grpSp>
        <p:nvGrpSpPr>
          <p:cNvPr id="35" name="Group 34"/>
          <p:cNvGrpSpPr/>
          <p:nvPr/>
        </p:nvGrpSpPr>
        <p:grpSpPr>
          <a:xfrm>
            <a:off x="5734050" y="2803607"/>
            <a:ext cx="5017348" cy="1668039"/>
            <a:chOff x="5486912" y="2803605"/>
            <a:chExt cx="5017348" cy="1668039"/>
          </a:xfrm>
        </p:grpSpPr>
        <p:sp>
          <p:nvSpPr>
            <p:cNvPr id="13" name="Oval 12"/>
            <p:cNvSpPr/>
            <p:nvPr/>
          </p:nvSpPr>
          <p:spPr>
            <a:xfrm>
              <a:off x="8671416" y="3172406"/>
              <a:ext cx="1832844" cy="1299238"/>
            </a:xfrm>
            <a:prstGeom prst="ellipse">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dirty="0">
                  <a:effectLst/>
                  <a:ea typeface="Calibri" charset="0"/>
                  <a:cs typeface="Times New Roman" charset="0"/>
                </a:rPr>
                <a:t>Catalogued and </a:t>
              </a:r>
              <a:r>
                <a:rPr lang="en-US" dirty="0" smtClean="0">
                  <a:effectLst/>
                  <a:ea typeface="Calibri" charset="0"/>
                  <a:cs typeface="Times New Roman" charset="0"/>
                </a:rPr>
                <a:t>Described</a:t>
              </a:r>
              <a:endParaRPr lang="en-US" dirty="0">
                <a:effectLst/>
                <a:ea typeface="Calibri" charset="0"/>
                <a:cs typeface="Times New Roman" charset="0"/>
              </a:endParaRPr>
            </a:p>
          </p:txBody>
        </p:sp>
        <p:cxnSp>
          <p:nvCxnSpPr>
            <p:cNvPr id="20" name="Curved Connector 19"/>
            <p:cNvCxnSpPr/>
            <p:nvPr/>
          </p:nvCxnSpPr>
          <p:spPr>
            <a:xfrm>
              <a:off x="5486912" y="2803605"/>
              <a:ext cx="3191759" cy="577708"/>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a:off x="5738153" y="2979803"/>
            <a:ext cx="5071984" cy="3590874"/>
            <a:chOff x="5432276" y="2979803"/>
            <a:chExt cx="5071984" cy="3590874"/>
          </a:xfrm>
        </p:grpSpPr>
        <p:sp>
          <p:nvSpPr>
            <p:cNvPr id="14" name="Oval 13"/>
            <p:cNvSpPr/>
            <p:nvPr/>
          </p:nvSpPr>
          <p:spPr>
            <a:xfrm>
              <a:off x="6992550" y="4932018"/>
              <a:ext cx="3511710" cy="1638659"/>
            </a:xfrm>
            <a:prstGeom prst="ellipse">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dirty="0">
                  <a:effectLst/>
                  <a:ea typeface="Calibri" charset="0"/>
                  <a:cs typeface="Times New Roman" charset="0"/>
                </a:rPr>
                <a:t>Finding aid? Information </a:t>
              </a:r>
              <a:r>
                <a:rPr lang="en-US" dirty="0" smtClean="0">
                  <a:effectLst/>
                  <a:ea typeface="Calibri" charset="0"/>
                  <a:cs typeface="Times New Roman" charset="0"/>
                </a:rPr>
                <a:t>specialist</a:t>
              </a:r>
              <a:r>
                <a:rPr lang="en-US" dirty="0">
                  <a:effectLst/>
                  <a:ea typeface="Calibri" charset="0"/>
                  <a:cs typeface="Times New Roman" charset="0"/>
                </a:rPr>
                <a:t>? </a:t>
              </a:r>
              <a:r>
                <a:rPr lang="en-US" dirty="0" smtClean="0">
                  <a:effectLst/>
                  <a:ea typeface="Calibri" charset="0"/>
                  <a:cs typeface="Times New Roman" charset="0"/>
                </a:rPr>
                <a:t>Exhibition? Newsletters/Annual </a:t>
              </a:r>
              <a:r>
                <a:rPr lang="en-US" dirty="0">
                  <a:ea typeface="Calibri" charset="0"/>
                  <a:cs typeface="Times New Roman" charset="0"/>
                </a:rPr>
                <a:t>R</a:t>
              </a:r>
              <a:r>
                <a:rPr lang="en-US" dirty="0" smtClean="0">
                  <a:effectLst/>
                  <a:ea typeface="Calibri" charset="0"/>
                  <a:cs typeface="Times New Roman" charset="0"/>
                </a:rPr>
                <a:t>eport</a:t>
              </a:r>
              <a:endParaRPr lang="en-US" dirty="0">
                <a:effectLst/>
                <a:ea typeface="Calibri" charset="0"/>
                <a:cs typeface="Times New Roman" charset="0"/>
              </a:endParaRPr>
            </a:p>
          </p:txBody>
        </p:sp>
        <p:cxnSp>
          <p:nvCxnSpPr>
            <p:cNvPr id="21" name="Curved Connector 20"/>
            <p:cNvCxnSpPr/>
            <p:nvPr/>
          </p:nvCxnSpPr>
          <p:spPr>
            <a:xfrm rot="16200000" flipH="1">
              <a:off x="5292929" y="3119150"/>
              <a:ext cx="2106203" cy="182751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31" name="Group 30"/>
          <p:cNvGrpSpPr/>
          <p:nvPr/>
        </p:nvGrpSpPr>
        <p:grpSpPr>
          <a:xfrm>
            <a:off x="3932499" y="3151826"/>
            <a:ext cx="1929564" cy="3641599"/>
            <a:chOff x="3932499" y="3151824"/>
            <a:chExt cx="1929564" cy="3641599"/>
          </a:xfrm>
        </p:grpSpPr>
        <p:sp>
          <p:nvSpPr>
            <p:cNvPr id="15" name="Oval 14"/>
            <p:cNvSpPr/>
            <p:nvPr/>
          </p:nvSpPr>
          <p:spPr>
            <a:xfrm>
              <a:off x="4020098" y="5054678"/>
              <a:ext cx="1832844" cy="867766"/>
            </a:xfrm>
            <a:prstGeom prst="ellipse">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dirty="0" smtClean="0">
                  <a:effectLst/>
                  <a:ea typeface="Calibri" charset="0"/>
                  <a:cs typeface="Times New Roman" charset="0"/>
                </a:rPr>
                <a:t>Digitization</a:t>
              </a:r>
              <a:endParaRPr lang="en-US" dirty="0">
                <a:effectLst/>
                <a:ea typeface="Calibri" charset="0"/>
                <a:cs typeface="Times New Roman" charset="0"/>
              </a:endParaRPr>
            </a:p>
          </p:txBody>
        </p:sp>
        <p:sp>
          <p:nvSpPr>
            <p:cNvPr id="17" name="Oval 16"/>
            <p:cNvSpPr/>
            <p:nvPr/>
          </p:nvSpPr>
          <p:spPr>
            <a:xfrm>
              <a:off x="3932499" y="5922443"/>
              <a:ext cx="1929564" cy="870980"/>
            </a:xfrm>
            <a:prstGeom prst="ellipse">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spcBef>
                  <a:spcPts val="0"/>
                </a:spcBef>
                <a:spcAft>
                  <a:spcPts val="0"/>
                </a:spcAft>
              </a:pPr>
              <a:r>
                <a:rPr lang="en-US" dirty="0">
                  <a:effectLst/>
                  <a:ea typeface="Calibri" charset="0"/>
                  <a:cs typeface="Times New Roman" charset="0"/>
                </a:rPr>
                <a:t>On website?</a:t>
              </a:r>
            </a:p>
          </p:txBody>
        </p:sp>
        <p:cxnSp>
          <p:nvCxnSpPr>
            <p:cNvPr id="22" name="Curved Connector 21"/>
            <p:cNvCxnSpPr/>
            <p:nvPr/>
          </p:nvCxnSpPr>
          <p:spPr>
            <a:xfrm rot="5400000">
              <a:off x="4051804" y="3799222"/>
              <a:ext cx="1887146" cy="592349"/>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5649015" y="182633"/>
            <a:ext cx="6368944" cy="2475543"/>
            <a:chOff x="5401878" y="182631"/>
            <a:chExt cx="6368944" cy="2475543"/>
          </a:xfrm>
        </p:grpSpPr>
        <p:sp>
          <p:nvSpPr>
            <p:cNvPr id="12" name="Oval 11"/>
            <p:cNvSpPr/>
            <p:nvPr/>
          </p:nvSpPr>
          <p:spPr>
            <a:xfrm>
              <a:off x="8963188" y="1064859"/>
              <a:ext cx="2036764" cy="1593315"/>
            </a:xfrm>
            <a:prstGeom prst="ellipse">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dirty="0" smtClean="0">
                  <a:ea typeface="Calibri" charset="0"/>
                  <a:cs typeface="Times New Roman" charset="0"/>
                </a:rPr>
                <a:t>A</a:t>
              </a:r>
              <a:r>
                <a:rPr lang="en-US" dirty="0" smtClean="0">
                  <a:effectLst/>
                  <a:ea typeface="Calibri" charset="0"/>
                  <a:cs typeface="Times New Roman" charset="0"/>
                </a:rPr>
                <a:t>cquisition &amp; Collection Development</a:t>
              </a:r>
              <a:endParaRPr lang="en-US" dirty="0">
                <a:effectLst/>
                <a:ea typeface="Calibri" charset="0"/>
                <a:cs typeface="Times New Roman" charset="0"/>
              </a:endParaRPr>
            </a:p>
          </p:txBody>
        </p:sp>
        <p:cxnSp>
          <p:nvCxnSpPr>
            <p:cNvPr id="19" name="Curved Connector 18"/>
            <p:cNvCxnSpPr/>
            <p:nvPr/>
          </p:nvCxnSpPr>
          <p:spPr>
            <a:xfrm flipV="1">
              <a:off x="5401878" y="1466838"/>
              <a:ext cx="3481921" cy="1157021"/>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9816998" y="182631"/>
              <a:ext cx="1953824" cy="1181126"/>
            </a:xfrm>
            <a:prstGeom prst="ellipse">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600" dirty="0">
                  <a:effectLst/>
                  <a:ea typeface="Calibri" charset="0"/>
                  <a:cs typeface="Times New Roman" charset="0"/>
                </a:rPr>
                <a:t>Donated </a:t>
              </a:r>
              <a:r>
                <a:rPr lang="en-US" sz="1600" dirty="0" smtClean="0">
                  <a:effectLst/>
                  <a:ea typeface="Calibri" charset="0"/>
                  <a:cs typeface="Times New Roman" charset="0"/>
                </a:rPr>
                <a:t>Purchased </a:t>
              </a:r>
              <a:r>
                <a:rPr lang="en-US" sz="1600" dirty="0">
                  <a:ea typeface="Calibri" charset="0"/>
                  <a:cs typeface="Times New Roman" charset="0"/>
                </a:rPr>
                <a:t>S</a:t>
              </a:r>
              <a:r>
                <a:rPr lang="en-US" sz="1600" dirty="0" smtClean="0">
                  <a:effectLst/>
                  <a:ea typeface="Calibri" charset="0"/>
                  <a:cs typeface="Times New Roman" charset="0"/>
                </a:rPr>
                <a:t>elected Development</a:t>
              </a:r>
              <a:endParaRPr lang="en-US" sz="1600" dirty="0">
                <a:effectLst/>
                <a:ea typeface="Calibri" charset="0"/>
                <a:cs typeface="Times New Roman" charset="0"/>
              </a:endParaRPr>
            </a:p>
          </p:txBody>
        </p:sp>
      </p:grpSp>
      <p:sp>
        <p:nvSpPr>
          <p:cNvPr id="27" name="Rectangle 26"/>
          <p:cNvSpPr/>
          <p:nvPr/>
        </p:nvSpPr>
        <p:spPr>
          <a:xfrm>
            <a:off x="243724" y="282622"/>
            <a:ext cx="2124773" cy="3108543"/>
          </a:xfrm>
          <a:prstGeom prst="rect">
            <a:avLst/>
          </a:prstGeom>
          <a:ln>
            <a:solidFill>
              <a:schemeClr val="accent2">
                <a:lumMod val="50000"/>
              </a:schemeClr>
            </a:solidFill>
          </a:ln>
        </p:spPr>
        <p:txBody>
          <a:bodyPr wrap="square">
            <a:spAutoFit/>
          </a:bodyPr>
          <a:lstStyle/>
          <a:p>
            <a:pPr algn="ctr"/>
            <a:r>
              <a:rPr lang="en-US" sz="2800" dirty="0" smtClean="0">
                <a:latin typeface="Calibri" pitchFamily="34" charset="0"/>
                <a:cs typeface="Calibri" pitchFamily="34" charset="0"/>
              </a:rPr>
              <a:t>How is long-term survival and accessibility of a book maintained over time</a:t>
            </a:r>
            <a:r>
              <a:rPr lang="en-US" sz="2800" dirty="0" smtClean="0"/>
              <a:t>?</a:t>
            </a:r>
            <a:endParaRPr lang="en-US" sz="2800" dirty="0" smtClean="0">
              <a:latin typeface="Calibri" pitchFamily="34" charset="0"/>
              <a:cs typeface="Calibri" pitchFamily="34" charset="0"/>
            </a:endParaRPr>
          </a:p>
        </p:txBody>
      </p:sp>
      <p:grpSp>
        <p:nvGrpSpPr>
          <p:cNvPr id="33" name="Group 32"/>
          <p:cNvGrpSpPr/>
          <p:nvPr/>
        </p:nvGrpSpPr>
        <p:grpSpPr>
          <a:xfrm>
            <a:off x="1049819" y="2916983"/>
            <a:ext cx="4064727" cy="3653694"/>
            <a:chOff x="1049818" y="2916983"/>
            <a:chExt cx="4064727" cy="3653694"/>
          </a:xfrm>
        </p:grpSpPr>
        <p:sp>
          <p:nvSpPr>
            <p:cNvPr id="16" name="Oval 15"/>
            <p:cNvSpPr/>
            <p:nvPr/>
          </p:nvSpPr>
          <p:spPr>
            <a:xfrm>
              <a:off x="1049818" y="4837556"/>
              <a:ext cx="1832844" cy="1733121"/>
            </a:xfrm>
            <a:prstGeom prst="ellipse">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600" dirty="0">
                  <a:effectLst/>
                  <a:ea typeface="Calibri" charset="0"/>
                  <a:cs typeface="Times New Roman" charset="0"/>
                </a:rPr>
                <a:t> </a:t>
              </a:r>
              <a:r>
                <a:rPr lang="en-US" sz="1600" dirty="0" smtClean="0">
                  <a:effectLst/>
                  <a:ea typeface="Calibri" charset="0"/>
                  <a:cs typeface="Times New Roman" charset="0"/>
                </a:rPr>
                <a:t>Preservation </a:t>
              </a:r>
              <a:r>
                <a:rPr lang="en-US" sz="1600" dirty="0">
                  <a:effectLst/>
                  <a:ea typeface="Calibri" charset="0"/>
                  <a:cs typeface="Times New Roman" charset="0"/>
                </a:rPr>
                <a:t>and </a:t>
              </a:r>
              <a:r>
                <a:rPr lang="en-US" sz="1600" dirty="0" smtClean="0">
                  <a:effectLst/>
                  <a:ea typeface="Calibri" charset="0"/>
                  <a:cs typeface="Times New Roman" charset="0"/>
                </a:rPr>
                <a:t>Conservation</a:t>
              </a:r>
              <a:endParaRPr lang="en-US" sz="1600" dirty="0">
                <a:effectLst/>
                <a:ea typeface="Calibri" charset="0"/>
                <a:cs typeface="Times New Roman" charset="0"/>
              </a:endParaRPr>
            </a:p>
          </p:txBody>
        </p:sp>
        <p:cxnSp>
          <p:nvCxnSpPr>
            <p:cNvPr id="28" name="Curved Connector 27"/>
            <p:cNvCxnSpPr/>
            <p:nvPr/>
          </p:nvCxnSpPr>
          <p:spPr>
            <a:xfrm rot="10800000" flipV="1">
              <a:off x="2571091" y="2916983"/>
              <a:ext cx="2543454" cy="2113309"/>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971089" y="2172417"/>
            <a:ext cx="1282979" cy="1282978"/>
          </a:xfrm>
          <a:prstGeom prst="rect">
            <a:avLst/>
          </a:prstGeom>
        </p:spPr>
      </p:pic>
    </p:spTree>
    <p:extLst>
      <p:ext uri="{BB962C8B-B14F-4D97-AF65-F5344CB8AC3E}">
        <p14:creationId xmlns:p14="http://schemas.microsoft.com/office/powerpoint/2010/main" val="1734458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val="0"/>
              </a:ext>
            </a:extLst>
          </a:blip>
          <a:srcRect b="28485"/>
          <a:stretch/>
        </p:blipFill>
        <p:spPr>
          <a:xfrm>
            <a:off x="2456643" y="-149628"/>
            <a:ext cx="6787111" cy="6868757"/>
          </a:xfrm>
          <a:prstGeom prst="rect">
            <a:avLst/>
          </a:prstGeom>
        </p:spPr>
      </p:pic>
    </p:spTree>
    <p:extLst>
      <p:ext uri="{BB962C8B-B14F-4D97-AF65-F5344CB8AC3E}">
        <p14:creationId xmlns:p14="http://schemas.microsoft.com/office/powerpoint/2010/main" val="2282833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8499" name="Picture 3" descr="C:\Users\jbeenk\Desktop\bindery in library.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381696" y="171015"/>
            <a:ext cx="7357729" cy="6114410"/>
          </a:xfrm>
          <a:prstGeom prst="rect">
            <a:avLst/>
          </a:prstGeom>
          <a:noFill/>
        </p:spPr>
      </p:pic>
      <p:sp>
        <p:nvSpPr>
          <p:cNvPr id="4" name="TextBox 3"/>
          <p:cNvSpPr txBox="1"/>
          <p:nvPr/>
        </p:nvSpPr>
        <p:spPr>
          <a:xfrm>
            <a:off x="3595578" y="6285424"/>
            <a:ext cx="4228145" cy="369332"/>
          </a:xfrm>
          <a:prstGeom prst="rect">
            <a:avLst/>
          </a:prstGeom>
          <a:noFill/>
        </p:spPr>
        <p:txBody>
          <a:bodyPr wrap="none" rtlCol="0">
            <a:spAutoFit/>
          </a:bodyPr>
          <a:lstStyle/>
          <a:p>
            <a:r>
              <a:rPr lang="en-US" dirty="0">
                <a:latin typeface="Calibri" pitchFamily="34" charset="0"/>
                <a:cs typeface="Calibri" pitchFamily="34" charset="0"/>
              </a:rPr>
              <a:t>HKUL Bindery in Main Library – earlier days</a:t>
            </a:r>
          </a:p>
        </p:txBody>
      </p:sp>
    </p:spTree>
    <p:extLst>
      <p:ext uri="{BB962C8B-B14F-4D97-AF65-F5344CB8AC3E}">
        <p14:creationId xmlns:p14="http://schemas.microsoft.com/office/powerpoint/2010/main" val="824605002"/>
      </p:ext>
    </p:extLst>
  </p:cSld>
  <p:clrMapOvr>
    <a:masterClrMapping/>
  </p:clrMapOvr>
  <p:transition advTm="2940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76325" y="1615223"/>
            <a:ext cx="3690851" cy="1845426"/>
          </a:xfrm>
          <a:prstGeom prst="rect">
            <a:avLst/>
          </a:prstGeom>
        </p:spPr>
      </p:pic>
      <p:sp>
        <p:nvSpPr>
          <p:cNvPr id="9" name="TextBox 8"/>
          <p:cNvSpPr txBox="1"/>
          <p:nvPr/>
        </p:nvSpPr>
        <p:spPr>
          <a:xfrm>
            <a:off x="5736753" y="1876218"/>
            <a:ext cx="1140720" cy="1323439"/>
          </a:xfrm>
          <a:prstGeom prst="rect">
            <a:avLst/>
          </a:prstGeom>
          <a:noFill/>
        </p:spPr>
        <p:txBody>
          <a:bodyPr wrap="square" rtlCol="0">
            <a:spAutoFit/>
          </a:bodyPr>
          <a:lstStyle/>
          <a:p>
            <a:r>
              <a:rPr lang="en-US" sz="8000" dirty="0" smtClean="0"/>
              <a:t>+</a:t>
            </a:r>
            <a:endParaRPr lang="en-US" sz="8000" dirty="0"/>
          </a:p>
        </p:txBody>
      </p:sp>
      <p:sp>
        <p:nvSpPr>
          <p:cNvPr id="12" name="Rectangle 11"/>
          <p:cNvSpPr/>
          <p:nvPr/>
        </p:nvSpPr>
        <p:spPr>
          <a:xfrm>
            <a:off x="1999035" y="4278718"/>
            <a:ext cx="9231085" cy="1477328"/>
          </a:xfrm>
          <a:prstGeom prst="rect">
            <a:avLst/>
          </a:prstGeom>
        </p:spPr>
        <p:txBody>
          <a:bodyPr wrap="square">
            <a:spAutoFit/>
          </a:bodyPr>
          <a:lstStyle/>
          <a:p>
            <a:r>
              <a:rPr lang="en-US" altLang="zh-TW" b="1" dirty="0">
                <a:latin typeface="+mj-lt"/>
              </a:rPr>
              <a:t>Mission Statement</a:t>
            </a:r>
          </a:p>
          <a:p>
            <a:pPr lvl="1"/>
            <a:r>
              <a:rPr lang="en-US" altLang="zh-HK" dirty="0">
                <a:latin typeface="+mj-lt"/>
              </a:rPr>
              <a:t>…</a:t>
            </a:r>
            <a:r>
              <a:rPr lang="en-US" altLang="zh-TW" dirty="0">
                <a:latin typeface="+mj-lt"/>
              </a:rPr>
              <a:t>HKUL shares with the University its aspiration to attain international distinction. </a:t>
            </a:r>
            <a:r>
              <a:rPr lang="en-US" dirty="0">
                <a:latin typeface="+mj-lt"/>
              </a:rPr>
              <a:t>To support the University's </a:t>
            </a:r>
            <a:r>
              <a:rPr lang="en-US" dirty="0" err="1">
                <a:latin typeface="+mj-lt"/>
              </a:rPr>
              <a:t>endeavours</a:t>
            </a:r>
            <a:r>
              <a:rPr lang="en-US" dirty="0">
                <a:latin typeface="+mj-lt"/>
              </a:rPr>
              <a:t> we work collaboratively across the institution to </a:t>
            </a:r>
            <a:r>
              <a:rPr lang="en-US" altLang="zh-HK" dirty="0">
                <a:latin typeface="+mj-lt"/>
              </a:rPr>
              <a:t>build, preserve and facilitate access to resources required to support the full academic programme…</a:t>
            </a:r>
          </a:p>
          <a:p>
            <a:r>
              <a:rPr lang="en-US" dirty="0">
                <a:latin typeface="+mj-lt"/>
              </a:rPr>
              <a:t> </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2865" y="1583098"/>
            <a:ext cx="2066544" cy="2066544"/>
          </a:xfrm>
          <a:prstGeom prst="rect">
            <a:avLst/>
          </a:prstGeom>
        </p:spPr>
      </p:pic>
      <p:pic>
        <p:nvPicPr>
          <p:cNvPr id="5" name="Picture 4"/>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437579" y="1509947"/>
            <a:ext cx="2174037" cy="2174037"/>
          </a:xfrm>
          <a:prstGeom prst="rect">
            <a:avLst/>
          </a:prstGeom>
        </p:spPr>
      </p:pic>
    </p:spTree>
    <p:extLst>
      <p:ext uri="{BB962C8B-B14F-4D97-AF65-F5344CB8AC3E}">
        <p14:creationId xmlns:p14="http://schemas.microsoft.com/office/powerpoint/2010/main" val="19774659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25087" y="484005"/>
            <a:ext cx="10606739" cy="584775"/>
          </a:xfrm>
          <a:prstGeom prst="rect">
            <a:avLst/>
          </a:prstGeom>
        </p:spPr>
        <p:txBody>
          <a:bodyPr wrap="square">
            <a:spAutoFit/>
          </a:bodyPr>
          <a:lstStyle/>
          <a:p>
            <a:r>
              <a:rPr lang="en-US" sz="3200" dirty="0">
                <a:solidFill>
                  <a:schemeClr val="accent2">
                    <a:lumMod val="50000"/>
                  </a:schemeClr>
                </a:solidFill>
                <a:latin typeface="Calibri"/>
                <a:cs typeface="Calibri"/>
              </a:rPr>
              <a:t>CORE </a:t>
            </a:r>
            <a:r>
              <a:rPr lang="en-US" sz="3200" dirty="0" smtClean="0">
                <a:solidFill>
                  <a:schemeClr val="accent2">
                    <a:lumMod val="50000"/>
                  </a:schemeClr>
                </a:solidFill>
                <a:latin typeface="Calibri"/>
                <a:cs typeface="Calibri"/>
              </a:rPr>
              <a:t>ACTIVITIES of the Preservation </a:t>
            </a:r>
            <a:r>
              <a:rPr lang="en-US" sz="3200" smtClean="0">
                <a:solidFill>
                  <a:schemeClr val="accent2">
                    <a:lumMod val="50000"/>
                  </a:schemeClr>
                </a:solidFill>
                <a:latin typeface="Calibri"/>
                <a:cs typeface="Calibri"/>
              </a:rPr>
              <a:t>&amp; Conservation Division:</a:t>
            </a:r>
            <a:endParaRPr lang="en-US" sz="3200" dirty="0">
              <a:solidFill>
                <a:schemeClr val="accent2">
                  <a:lumMod val="50000"/>
                </a:schemeClr>
              </a:solidFill>
              <a:latin typeface="Calibri"/>
              <a:cs typeface="Calibri"/>
            </a:endParaRPr>
          </a:p>
        </p:txBody>
      </p:sp>
      <p:sp>
        <p:nvSpPr>
          <p:cNvPr id="7" name="Rectangle 6"/>
          <p:cNvSpPr/>
          <p:nvPr/>
        </p:nvSpPr>
        <p:spPr>
          <a:xfrm>
            <a:off x="316081" y="1066405"/>
            <a:ext cx="5115163" cy="4939814"/>
          </a:xfrm>
          <a:prstGeom prst="rect">
            <a:avLst/>
          </a:prstGeom>
        </p:spPr>
        <p:txBody>
          <a:bodyPr wrap="square">
            <a:spAutoFit/>
          </a:bodyPr>
          <a:lstStyle/>
          <a:p>
            <a:pPr marL="342900" indent="-342900">
              <a:lnSpc>
                <a:spcPts val="4200"/>
              </a:lnSpc>
              <a:buFont typeface="Arial"/>
              <a:buChar char="•"/>
            </a:pPr>
            <a:r>
              <a:rPr lang="en-US" sz="2800" dirty="0" smtClean="0"/>
              <a:t>Preservation policies</a:t>
            </a:r>
          </a:p>
          <a:p>
            <a:pPr marL="342900" indent="-342900">
              <a:lnSpc>
                <a:spcPts val="4200"/>
              </a:lnSpc>
              <a:buFont typeface="Arial"/>
              <a:buChar char="•"/>
            </a:pPr>
            <a:r>
              <a:rPr lang="en-US" sz="2800" dirty="0" smtClean="0"/>
              <a:t>Conservation treatment</a:t>
            </a:r>
          </a:p>
          <a:p>
            <a:pPr marL="342900" indent="-342900">
              <a:lnSpc>
                <a:spcPts val="4200"/>
              </a:lnSpc>
              <a:buFont typeface="Arial"/>
              <a:buChar char="•"/>
            </a:pPr>
            <a:r>
              <a:rPr lang="en-US" sz="2800" dirty="0" smtClean="0"/>
              <a:t>Book repair</a:t>
            </a:r>
            <a:endParaRPr lang="en-US" sz="2800" dirty="0"/>
          </a:p>
          <a:p>
            <a:pPr marL="342900" indent="-342900">
              <a:lnSpc>
                <a:spcPts val="4200"/>
              </a:lnSpc>
              <a:buFont typeface="Arial"/>
              <a:buChar char="•"/>
            </a:pPr>
            <a:r>
              <a:rPr lang="en-US" sz="2800" dirty="0"/>
              <a:t>E</a:t>
            </a:r>
            <a:r>
              <a:rPr lang="en-US" sz="2800" dirty="0" smtClean="0"/>
              <a:t>nvironmental </a:t>
            </a:r>
            <a:r>
              <a:rPr lang="en-US" sz="2800" dirty="0"/>
              <a:t>monitoring</a:t>
            </a:r>
          </a:p>
          <a:p>
            <a:pPr marL="344488" indent="-344488">
              <a:lnSpc>
                <a:spcPts val="4200"/>
              </a:lnSpc>
              <a:buFont typeface="Arial"/>
              <a:buChar char="•"/>
            </a:pPr>
            <a:r>
              <a:rPr lang="en-US" sz="2800" dirty="0"/>
              <a:t>E</a:t>
            </a:r>
            <a:r>
              <a:rPr lang="en-US" sz="2800" dirty="0" smtClean="0"/>
              <a:t>mergency prep &amp; response</a:t>
            </a:r>
          </a:p>
          <a:p>
            <a:pPr marL="344488" indent="-344488">
              <a:lnSpc>
                <a:spcPts val="4200"/>
              </a:lnSpc>
              <a:buFont typeface="Arial"/>
              <a:buChar char="•"/>
            </a:pPr>
            <a:r>
              <a:rPr lang="en-US" sz="2800" dirty="0" smtClean="0"/>
              <a:t>Pre-post digitization</a:t>
            </a:r>
          </a:p>
          <a:p>
            <a:pPr marL="344488" indent="-344488">
              <a:lnSpc>
                <a:spcPts val="4200"/>
              </a:lnSpc>
              <a:buFont typeface="Arial"/>
              <a:buChar char="•"/>
            </a:pPr>
            <a:r>
              <a:rPr lang="en-US" sz="2800" dirty="0" smtClean="0"/>
              <a:t>Loans and exhibits</a:t>
            </a:r>
            <a:endParaRPr lang="en-US" sz="2800" dirty="0"/>
          </a:p>
          <a:p>
            <a:pPr marL="344488" indent="-344488">
              <a:lnSpc>
                <a:spcPts val="4200"/>
              </a:lnSpc>
              <a:buFont typeface="Arial"/>
              <a:buChar char="•"/>
            </a:pPr>
            <a:r>
              <a:rPr lang="en-US" sz="2800" dirty="0"/>
              <a:t>S</a:t>
            </a:r>
            <a:r>
              <a:rPr lang="en-US" sz="2800" dirty="0" smtClean="0"/>
              <a:t>taff </a:t>
            </a:r>
            <a:r>
              <a:rPr lang="en-US" sz="2800" dirty="0"/>
              <a:t>and user </a:t>
            </a:r>
            <a:r>
              <a:rPr lang="en-US" sz="2800" dirty="0" smtClean="0"/>
              <a:t>education</a:t>
            </a:r>
          </a:p>
          <a:p>
            <a:pPr marL="344488" indent="-344488">
              <a:lnSpc>
                <a:spcPts val="4200"/>
              </a:lnSpc>
              <a:buFont typeface="Arial"/>
              <a:buChar char="•"/>
            </a:pPr>
            <a:r>
              <a:rPr lang="en-US" sz="2800" dirty="0" smtClean="0"/>
              <a:t>Binding</a:t>
            </a:r>
          </a:p>
        </p:txBody>
      </p:sp>
      <p:pic>
        <p:nvPicPr>
          <p:cNvPr id="6" name="Picture 5" descr="IMG_9533.JPG"/>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4936672" y="1231677"/>
            <a:ext cx="6924403" cy="4662727"/>
          </a:xfrm>
          <a:prstGeom prst="rect">
            <a:avLst/>
          </a:prstGeom>
        </p:spPr>
      </p:pic>
    </p:spTree>
    <p:extLst>
      <p:ext uri="{BB962C8B-B14F-4D97-AF65-F5344CB8AC3E}">
        <p14:creationId xmlns:p14="http://schemas.microsoft.com/office/powerpoint/2010/main" val="1444857017"/>
      </p:ext>
    </p:extLst>
  </p:cSld>
  <p:clrMapOvr>
    <a:masterClrMapping/>
  </p:clrMapOvr>
  <p:transition advTm="43043"/>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title" idx="4294967295"/>
          </p:nvPr>
        </p:nvSpPr>
        <p:spPr>
          <a:xfrm>
            <a:off x="2590800" y="838200"/>
            <a:ext cx="7772400" cy="1143000"/>
          </a:xfrm>
        </p:spPr>
        <p:txBody>
          <a:bodyPr>
            <a:normAutofit fontScale="90000"/>
          </a:bodyPr>
          <a:lstStyle/>
          <a:p>
            <a:pPr algn="l" eaLnBrk="1" hangingPunct="1">
              <a:lnSpc>
                <a:spcPct val="125000"/>
              </a:lnSpc>
            </a:pPr>
            <a:r>
              <a:rPr lang="en-US" sz="3200" dirty="0"/>
              <a:t>						</a:t>
            </a:r>
            <a:r>
              <a:rPr lang="en-US" sz="3600" dirty="0"/>
              <a:t/>
            </a:r>
            <a:br>
              <a:rPr lang="en-US" sz="3600" dirty="0"/>
            </a:br>
            <a:endParaRPr lang="en-US" dirty="0" smtClean="0"/>
          </a:p>
        </p:txBody>
      </p:sp>
      <p:pic>
        <p:nvPicPr>
          <p:cNvPr id="8" name="Picture 7" descr="DSCF1577.JPG"/>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783450" y="171176"/>
            <a:ext cx="8781812" cy="5777550"/>
          </a:xfrm>
          <a:prstGeom prst="rect">
            <a:avLst/>
          </a:prstGeom>
        </p:spPr>
      </p:pic>
      <p:sp>
        <p:nvSpPr>
          <p:cNvPr id="9" name="TextBox 8"/>
          <p:cNvSpPr txBox="1"/>
          <p:nvPr/>
        </p:nvSpPr>
        <p:spPr>
          <a:xfrm>
            <a:off x="267162" y="5948728"/>
            <a:ext cx="11894603" cy="1138773"/>
          </a:xfrm>
          <a:prstGeom prst="rect">
            <a:avLst/>
          </a:prstGeom>
          <a:noFill/>
        </p:spPr>
        <p:txBody>
          <a:bodyPr wrap="none" rtlCol="0">
            <a:spAutoFit/>
          </a:bodyPr>
          <a:lstStyle/>
          <a:p>
            <a:r>
              <a:rPr lang="en-US" sz="2800" dirty="0" smtClean="0"/>
              <a:t>CHALLENGE: </a:t>
            </a:r>
            <a:r>
              <a:rPr lang="en-US" dirty="0" smtClean="0"/>
              <a:t>lack </a:t>
            </a:r>
            <a:r>
              <a:rPr lang="en-US" dirty="0"/>
              <a:t>of </a:t>
            </a:r>
            <a:r>
              <a:rPr lang="en-US" dirty="0" smtClean="0"/>
              <a:t>local resources and awareness, </a:t>
            </a:r>
            <a:r>
              <a:rPr lang="en-US" dirty="0"/>
              <a:t>turned into </a:t>
            </a:r>
            <a:r>
              <a:rPr lang="en-US" sz="2800" dirty="0" smtClean="0"/>
              <a:t>OPPORTUNITY</a:t>
            </a:r>
            <a:r>
              <a:rPr lang="en-US" sz="3200" dirty="0" smtClean="0"/>
              <a:t> </a:t>
            </a:r>
            <a:r>
              <a:rPr lang="en-US" dirty="0"/>
              <a:t>for collaboration and outreach</a:t>
            </a:r>
          </a:p>
          <a:p>
            <a:r>
              <a:rPr lang="en-US" dirty="0"/>
              <a:t> </a:t>
            </a:r>
          </a:p>
          <a:p>
            <a:endParaRPr lang="en-US" dirty="0"/>
          </a:p>
        </p:txBody>
      </p:sp>
    </p:spTree>
    <p:extLst>
      <p:ext uri="{BB962C8B-B14F-4D97-AF65-F5344CB8AC3E}">
        <p14:creationId xmlns:p14="http://schemas.microsoft.com/office/powerpoint/2010/main" val="801886417"/>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3495784"/>
            <a:ext cx="9144000" cy="1108521"/>
          </a:xfrm>
          <a:solidFill>
            <a:schemeClr val="accent6">
              <a:lumMod val="60000"/>
              <a:lumOff val="40000"/>
            </a:schemeClr>
          </a:solidFill>
        </p:spPr>
        <p:txBody>
          <a:bodyPr>
            <a:normAutofit/>
          </a:bodyPr>
          <a:lstStyle/>
          <a:p>
            <a:r>
              <a:rPr lang="en-US" sz="4000" dirty="0"/>
              <a:t>Conservation &amp; Preservation Committee</a:t>
            </a:r>
          </a:p>
        </p:txBody>
      </p:sp>
      <p:pic>
        <p:nvPicPr>
          <p:cNvPr id="4" name="Picture 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524000" y="1424110"/>
            <a:ext cx="9144000" cy="2334638"/>
          </a:xfrm>
          <a:prstGeom prst="rect">
            <a:avLst/>
          </a:prstGeom>
        </p:spPr>
      </p:pic>
      <p:sp>
        <p:nvSpPr>
          <p:cNvPr id="6" name="Wave 5"/>
          <p:cNvSpPr/>
          <p:nvPr/>
        </p:nvSpPr>
        <p:spPr>
          <a:xfrm>
            <a:off x="8847349" y="4751294"/>
            <a:ext cx="2537827" cy="1079126"/>
          </a:xfrm>
          <a:prstGeom prst="wave">
            <a:avLst>
              <a:gd name="adj1" fmla="val 12500"/>
              <a:gd name="adj2" fmla="val 769"/>
            </a:avLst>
          </a:prstGeom>
          <a:solidFill>
            <a:srgbClr val="EB40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CC&amp;P Est. 2011</a:t>
            </a:r>
            <a:endParaRPr lang="en-US" sz="2000" dirty="0"/>
          </a:p>
        </p:txBody>
      </p:sp>
      <p:sp>
        <p:nvSpPr>
          <p:cNvPr id="7" name="16-Point Star 6"/>
          <p:cNvSpPr/>
          <p:nvPr/>
        </p:nvSpPr>
        <p:spPr>
          <a:xfrm>
            <a:off x="424121" y="1072621"/>
            <a:ext cx="1099881" cy="1051251"/>
          </a:xfrm>
          <a:prstGeom prst="star1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50+</a:t>
            </a:r>
            <a:endParaRPr lang="en-US" dirty="0">
              <a:solidFill>
                <a:schemeClr val="tx1"/>
              </a:solidFill>
            </a:endParaRPr>
          </a:p>
        </p:txBody>
      </p:sp>
    </p:spTree>
    <p:extLst>
      <p:ext uri="{BB962C8B-B14F-4D97-AF65-F5344CB8AC3E}">
        <p14:creationId xmlns:p14="http://schemas.microsoft.com/office/powerpoint/2010/main" val="280035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72711" y="374978"/>
            <a:ext cx="11106912" cy="6124754"/>
          </a:xfrm>
          <a:prstGeom prst="rect">
            <a:avLst/>
          </a:prstGeom>
        </p:spPr>
        <p:txBody>
          <a:bodyPr wrap="square">
            <a:spAutoFit/>
          </a:bodyPr>
          <a:lstStyle/>
          <a:p>
            <a:pPr>
              <a:lnSpc>
                <a:spcPct val="200000"/>
              </a:lnSpc>
              <a:buClr>
                <a:srgbClr val="FF7101"/>
              </a:buClr>
            </a:pPr>
            <a:r>
              <a:rPr lang="en-US" sz="2800" dirty="0" smtClean="0">
                <a:latin typeface="Arial" charset="0"/>
                <a:ea typeface="Arial" charset="0"/>
                <a:cs typeface="Arial" charset="0"/>
              </a:rPr>
              <a:t>Since 2014 the HKUL Preservation Centre has organized:</a:t>
            </a:r>
            <a:endParaRPr lang="en-US" sz="2800" dirty="0">
              <a:latin typeface="Arial" charset="0"/>
              <a:ea typeface="Arial" charset="0"/>
              <a:cs typeface="Arial" charset="0"/>
            </a:endParaRPr>
          </a:p>
          <a:p>
            <a:pPr marL="742950" lvl="1" indent="-285750">
              <a:lnSpc>
                <a:spcPct val="200000"/>
              </a:lnSpc>
              <a:buClr>
                <a:srgbClr val="FF7101"/>
              </a:buClr>
              <a:buFont typeface="ArialUnicodeMS" charset="0"/>
              <a:buChar char="✼"/>
            </a:pPr>
            <a:r>
              <a:rPr lang="en-US" sz="2800" dirty="0" smtClean="0"/>
              <a:t> 7 </a:t>
            </a:r>
            <a:r>
              <a:rPr lang="en-US" sz="2800" dirty="0"/>
              <a:t>WORKSHOPS on preservation topics for all levels of </a:t>
            </a:r>
            <a:r>
              <a:rPr lang="en-US" sz="2800" dirty="0" smtClean="0"/>
              <a:t>participants</a:t>
            </a:r>
            <a:endParaRPr lang="en-US" sz="2800" dirty="0" smtClean="0">
              <a:latin typeface="Arial" charset="0"/>
              <a:ea typeface="Arial" charset="0"/>
              <a:cs typeface="Arial" charset="0"/>
            </a:endParaRPr>
          </a:p>
          <a:p>
            <a:pPr marL="742950" lvl="1" indent="-285750">
              <a:lnSpc>
                <a:spcPct val="200000"/>
              </a:lnSpc>
              <a:buClr>
                <a:srgbClr val="FF7101"/>
              </a:buClr>
              <a:buFont typeface="ArialUnicodeMS" charset="0"/>
              <a:buChar char="✼"/>
            </a:pPr>
            <a:r>
              <a:rPr lang="en-US" sz="2800" dirty="0" smtClean="0">
                <a:latin typeface="Arial" charset="0"/>
                <a:ea typeface="Arial" charset="0"/>
                <a:cs typeface="Arial" charset="0"/>
              </a:rPr>
              <a:t> </a:t>
            </a:r>
            <a:r>
              <a:rPr lang="en-US" sz="2800" dirty="0"/>
              <a:t>4</a:t>
            </a:r>
            <a:r>
              <a:rPr lang="en-US" sz="2800" dirty="0" smtClean="0"/>
              <a:t> WORKSHOPS </a:t>
            </a:r>
            <a:r>
              <a:rPr lang="en-US" sz="2800" dirty="0"/>
              <a:t>or </a:t>
            </a:r>
            <a:r>
              <a:rPr lang="en-US" sz="2800" dirty="0" smtClean="0"/>
              <a:t>COURSES </a:t>
            </a:r>
            <a:r>
              <a:rPr lang="en-US" sz="2800" dirty="0"/>
              <a:t>on </a:t>
            </a:r>
            <a:r>
              <a:rPr lang="en-US" sz="2800" dirty="0" smtClean="0"/>
              <a:t>highly specialized topics</a:t>
            </a:r>
            <a:endParaRPr lang="en-US" sz="2800" dirty="0">
              <a:latin typeface="Arial" charset="0"/>
              <a:ea typeface="Arial" charset="0"/>
              <a:cs typeface="Arial" charset="0"/>
            </a:endParaRPr>
          </a:p>
          <a:p>
            <a:pPr marL="742950" lvl="1" indent="-285750">
              <a:lnSpc>
                <a:spcPct val="200000"/>
              </a:lnSpc>
              <a:buClr>
                <a:srgbClr val="FF7101"/>
              </a:buClr>
              <a:buFont typeface="ArialUnicodeMS" charset="0"/>
              <a:buChar char="✼"/>
            </a:pPr>
            <a:r>
              <a:rPr lang="en-US" sz="2800" dirty="0">
                <a:latin typeface="Arial" charset="0"/>
                <a:ea typeface="Arial" charset="0"/>
                <a:cs typeface="Arial" charset="0"/>
              </a:rPr>
              <a:t> </a:t>
            </a:r>
            <a:r>
              <a:rPr lang="en-US" sz="2800" dirty="0"/>
              <a:t>7</a:t>
            </a:r>
            <a:r>
              <a:rPr lang="en-US" sz="2800" dirty="0" smtClean="0"/>
              <a:t> LECTURES</a:t>
            </a:r>
          </a:p>
          <a:p>
            <a:pPr marL="742950" lvl="1" indent="-285750">
              <a:lnSpc>
                <a:spcPct val="200000"/>
              </a:lnSpc>
              <a:buClr>
                <a:srgbClr val="FF7101"/>
              </a:buClr>
              <a:buFont typeface="ArialUnicodeMS" charset="0"/>
              <a:buChar char="✼"/>
            </a:pPr>
            <a:r>
              <a:rPr lang="en-US" sz="2800" dirty="0" smtClean="0">
                <a:ea typeface="Arial" charset="0"/>
                <a:cs typeface="Arial" charset="0"/>
              </a:rPr>
              <a:t> 3 EXHIBITIONS on preservation topics </a:t>
            </a:r>
          </a:p>
          <a:p>
            <a:pPr marL="742950" lvl="1" indent="-285750">
              <a:lnSpc>
                <a:spcPct val="200000"/>
              </a:lnSpc>
              <a:buClr>
                <a:srgbClr val="FF7101"/>
              </a:buClr>
              <a:buFont typeface="ArialUnicodeMS" charset="0"/>
              <a:buChar char="✼"/>
            </a:pPr>
            <a:r>
              <a:rPr lang="en-US" sz="2800" dirty="0">
                <a:ea typeface="Arial" charset="0"/>
                <a:cs typeface="Arial" charset="0"/>
              </a:rPr>
              <a:t> </a:t>
            </a:r>
            <a:r>
              <a:rPr lang="en-US" sz="2800" dirty="0" smtClean="0">
                <a:ea typeface="Arial" charset="0"/>
                <a:cs typeface="Arial" charset="0"/>
              </a:rPr>
              <a:t>2 other ACTIVITIES</a:t>
            </a:r>
          </a:p>
          <a:p>
            <a:pPr marL="742950" lvl="1" indent="-285750">
              <a:lnSpc>
                <a:spcPct val="200000"/>
              </a:lnSpc>
              <a:buClr>
                <a:srgbClr val="FF7101"/>
              </a:buClr>
              <a:buFont typeface="ArialUnicodeMS" charset="0"/>
              <a:buChar char="✼"/>
            </a:pPr>
            <a:r>
              <a:rPr lang="en-US" sz="2800" dirty="0">
                <a:ea typeface="Arial" charset="0"/>
                <a:cs typeface="Arial" charset="0"/>
              </a:rPr>
              <a:t> </a:t>
            </a:r>
            <a:r>
              <a:rPr lang="en-US" sz="2800" dirty="0" smtClean="0">
                <a:ea typeface="Arial" charset="0"/>
                <a:cs typeface="Arial" charset="0"/>
              </a:rPr>
              <a:t>Internship opportunities</a:t>
            </a:r>
            <a:endParaRPr lang="en-US" sz="2800" dirty="0">
              <a:ea typeface="Arial" charset="0"/>
              <a:cs typeface="Arial" charset="0"/>
            </a:endParaRPr>
          </a:p>
        </p:txBody>
      </p:sp>
    </p:spTree>
    <p:extLst>
      <p:ext uri="{BB962C8B-B14F-4D97-AF65-F5344CB8AC3E}">
        <p14:creationId xmlns:p14="http://schemas.microsoft.com/office/powerpoint/2010/main" val="10448765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0" y="257151"/>
            <a:ext cx="12192000" cy="1230996"/>
          </a:xfrm>
          <a:prstGeom prst="rect">
            <a:avLst/>
          </a:prstGeom>
          <a:solidFill>
            <a:srgbClr val="C00000">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5936256" y="4623314"/>
            <a:ext cx="1183343" cy="406045"/>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835398" y="2823094"/>
            <a:ext cx="1318273" cy="617142"/>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90611" y="3069369"/>
            <a:ext cx="3330900" cy="924591"/>
          </a:xfrm>
          <a:prstGeom prst="rect">
            <a:avLst/>
          </a:prstGeom>
        </p:spPr>
      </p:pic>
      <p:pic>
        <p:nvPicPr>
          <p:cNvPr id="9" name="Picture 8"/>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936257" y="1772666"/>
            <a:ext cx="1094572" cy="827736"/>
          </a:xfrm>
          <a:prstGeom prst="rect">
            <a:avLst/>
          </a:prstGeom>
        </p:spPr>
      </p:pic>
      <p:pic>
        <p:nvPicPr>
          <p:cNvPr id="10" name="Picture 9"/>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42900" y="4400268"/>
            <a:ext cx="3863973" cy="501599"/>
          </a:xfrm>
          <a:prstGeom prst="rect">
            <a:avLst/>
          </a:prstGeom>
        </p:spPr>
      </p:pic>
      <p:pic>
        <p:nvPicPr>
          <p:cNvPr id="11" name="Picture 10"/>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489116" y="1886637"/>
            <a:ext cx="3388657" cy="704044"/>
          </a:xfrm>
          <a:prstGeom prst="rect">
            <a:avLst/>
          </a:prstGeom>
        </p:spPr>
      </p:pic>
      <p:pic>
        <p:nvPicPr>
          <p:cNvPr id="14" name="Picture 13"/>
          <p:cNvPicPr>
            <a:picLocks noChangeAspect="1"/>
          </p:cNvPicPr>
          <p:nvPr/>
        </p:nvPicPr>
        <p:blipFill rotWithShape="1">
          <a:blip r:embed="rId9" cstate="email">
            <a:extLst>
              <a:ext uri="{28A0092B-C50C-407E-A947-70E740481C1C}">
                <a14:useLocalDpi xmlns:a14="http://schemas.microsoft.com/office/drawing/2010/main" val="0"/>
              </a:ext>
            </a:extLst>
          </a:blip>
          <a:srcRect t="33202" b="33787"/>
          <a:stretch/>
        </p:blipFill>
        <p:spPr>
          <a:xfrm>
            <a:off x="9122337" y="1671511"/>
            <a:ext cx="1653239" cy="883580"/>
          </a:xfrm>
          <a:prstGeom prst="rect">
            <a:avLst/>
          </a:prstGeom>
        </p:spPr>
      </p:pic>
      <p:pic>
        <p:nvPicPr>
          <p:cNvPr id="15" name="Picture 14"/>
          <p:cNvPicPr>
            <a:picLocks noChangeAspect="1"/>
          </p:cNvPicPr>
          <p:nvPr/>
        </p:nvPicPr>
        <p:blipFill rotWithShape="1">
          <a:blip r:embed="rId10" cstate="email">
            <a:extLst>
              <a:ext uri="{28A0092B-C50C-407E-A947-70E740481C1C}">
                <a14:useLocalDpi xmlns:a14="http://schemas.microsoft.com/office/drawing/2010/main" val="0"/>
              </a:ext>
            </a:extLst>
          </a:blip>
          <a:srcRect/>
          <a:stretch/>
        </p:blipFill>
        <p:spPr>
          <a:xfrm>
            <a:off x="6545254" y="5531145"/>
            <a:ext cx="971149" cy="596934"/>
          </a:xfrm>
          <a:prstGeom prst="rect">
            <a:avLst/>
          </a:prstGeom>
        </p:spPr>
      </p:pic>
      <p:pic>
        <p:nvPicPr>
          <p:cNvPr id="16" name="Picture 15"/>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5771569" y="5307854"/>
            <a:ext cx="795833" cy="1043516"/>
          </a:xfrm>
          <a:prstGeom prst="rect">
            <a:avLst/>
          </a:prstGeom>
        </p:spPr>
      </p:pic>
      <p:pic>
        <p:nvPicPr>
          <p:cNvPr id="17" name="Picture 16"/>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5793476" y="3690690"/>
            <a:ext cx="1402115" cy="669599"/>
          </a:xfrm>
          <a:prstGeom prst="rect">
            <a:avLst/>
          </a:prstGeom>
        </p:spPr>
      </p:pic>
      <p:sp>
        <p:nvSpPr>
          <p:cNvPr id="18" name="TextBox 17"/>
          <p:cNvSpPr txBox="1"/>
          <p:nvPr/>
        </p:nvSpPr>
        <p:spPr>
          <a:xfrm>
            <a:off x="651973" y="5441734"/>
            <a:ext cx="2649803" cy="461665"/>
          </a:xfrm>
          <a:prstGeom prst="rect">
            <a:avLst/>
          </a:prstGeom>
          <a:noFill/>
        </p:spPr>
        <p:txBody>
          <a:bodyPr wrap="square" rtlCol="0">
            <a:spAutoFit/>
          </a:bodyPr>
          <a:lstStyle/>
          <a:p>
            <a:r>
              <a:rPr lang="en-US" sz="2400" dirty="0" smtClean="0">
                <a:solidFill>
                  <a:schemeClr val="tx1">
                    <a:lumMod val="65000"/>
                    <a:lumOff val="35000"/>
                  </a:schemeClr>
                </a:solidFill>
              </a:rPr>
              <a:t>University Archives</a:t>
            </a:r>
            <a:endParaRPr lang="en-US" sz="2400" dirty="0">
              <a:solidFill>
                <a:schemeClr val="tx1">
                  <a:lumMod val="65000"/>
                  <a:lumOff val="35000"/>
                </a:schemeClr>
              </a:solidFill>
            </a:endParaRPr>
          </a:p>
        </p:txBody>
      </p:sp>
      <p:sp>
        <p:nvSpPr>
          <p:cNvPr id="24" name="TextBox 23"/>
          <p:cNvSpPr txBox="1"/>
          <p:nvPr/>
        </p:nvSpPr>
        <p:spPr>
          <a:xfrm>
            <a:off x="326615" y="870562"/>
            <a:ext cx="10504096" cy="461665"/>
          </a:xfrm>
          <a:prstGeom prst="rect">
            <a:avLst/>
          </a:prstGeom>
          <a:noFill/>
        </p:spPr>
        <p:txBody>
          <a:bodyPr wrap="square" rtlCol="0">
            <a:spAutoFit/>
          </a:bodyPr>
          <a:lstStyle/>
          <a:p>
            <a:r>
              <a:rPr lang="en-US" sz="2400" b="1" dirty="0" smtClean="0">
                <a:latin typeface="Arial" charset="0"/>
                <a:ea typeface="Arial" charset="0"/>
                <a:cs typeface="Arial" charset="0"/>
              </a:rPr>
              <a:t>University of Hong Kong	                 Hong Kong                          Overseas</a:t>
            </a:r>
            <a:endParaRPr lang="en-US" sz="2400" b="1" dirty="0">
              <a:latin typeface="Arial" charset="0"/>
              <a:ea typeface="Arial" charset="0"/>
              <a:cs typeface="Arial" charset="0"/>
            </a:endParaRPr>
          </a:p>
        </p:txBody>
      </p:sp>
      <p:sp>
        <p:nvSpPr>
          <p:cNvPr id="25" name="TextBox 24"/>
          <p:cNvSpPr txBox="1"/>
          <p:nvPr/>
        </p:nvSpPr>
        <p:spPr>
          <a:xfrm>
            <a:off x="0" y="257153"/>
            <a:ext cx="12192000" cy="646331"/>
          </a:xfrm>
          <a:prstGeom prst="rect">
            <a:avLst/>
          </a:prstGeom>
          <a:noFill/>
        </p:spPr>
        <p:txBody>
          <a:bodyPr wrap="square" rtlCol="0">
            <a:spAutoFit/>
          </a:bodyPr>
          <a:lstStyle/>
          <a:p>
            <a:pPr algn="ctr"/>
            <a:r>
              <a:rPr lang="en-US" sz="3600" dirty="0" smtClean="0">
                <a:latin typeface="Franklin Gothic Book" charset="0"/>
                <a:ea typeface="Franklin Gothic Book" charset="0"/>
                <a:cs typeface="Franklin Gothic Book" charset="0"/>
              </a:rPr>
              <a:t>COLLABORATING PARTNERS</a:t>
            </a:r>
            <a:endParaRPr lang="en-US" sz="3600" dirty="0">
              <a:latin typeface="Franklin Gothic Book" charset="0"/>
              <a:ea typeface="Franklin Gothic Book" charset="0"/>
              <a:cs typeface="Franklin Gothic Book" charset="0"/>
            </a:endParaRPr>
          </a:p>
        </p:txBody>
      </p:sp>
      <p:pic>
        <p:nvPicPr>
          <p:cNvPr id="26" name="Picture 25"/>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8986446" y="2881582"/>
            <a:ext cx="2996837" cy="856239"/>
          </a:xfrm>
          <a:prstGeom prst="rect">
            <a:avLst/>
          </a:prstGeom>
        </p:spPr>
      </p:pic>
      <p:pic>
        <p:nvPicPr>
          <p:cNvPr id="27" name="Picture 26"/>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9259423" y="4165185"/>
            <a:ext cx="2147795" cy="775977"/>
          </a:xfrm>
          <a:prstGeom prst="rect">
            <a:avLst/>
          </a:prstGeom>
        </p:spPr>
      </p:pic>
      <p:pic>
        <p:nvPicPr>
          <p:cNvPr id="28" name="Picture 27"/>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9359749" y="5422907"/>
            <a:ext cx="1470963" cy="813413"/>
          </a:xfrm>
          <a:prstGeom prst="rect">
            <a:avLst/>
          </a:prstGeom>
        </p:spPr>
      </p:pic>
      <p:cxnSp>
        <p:nvCxnSpPr>
          <p:cNvPr id="31" name="Straight Connector 30"/>
          <p:cNvCxnSpPr/>
          <p:nvPr/>
        </p:nvCxnSpPr>
        <p:spPr>
          <a:xfrm>
            <a:off x="4514788" y="1507703"/>
            <a:ext cx="67745" cy="5369853"/>
          </a:xfrm>
          <a:prstGeom prst="line">
            <a:avLst/>
          </a:prstGeom>
          <a:ln>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8454201" y="1485380"/>
            <a:ext cx="87409" cy="5414501"/>
          </a:xfrm>
          <a:prstGeom prst="line">
            <a:avLst/>
          </a:prstGeom>
          <a:ln>
            <a:solidFill>
              <a:srgbClr val="C0000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17471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192563" y="858599"/>
            <a:ext cx="7673788" cy="5755341"/>
          </a:xfrm>
          <a:prstGeom prst="rect">
            <a:avLst/>
          </a:prstGeom>
        </p:spPr>
      </p:pic>
      <p:sp>
        <p:nvSpPr>
          <p:cNvPr id="2" name="TextBox 1"/>
          <p:cNvSpPr txBox="1"/>
          <p:nvPr/>
        </p:nvSpPr>
        <p:spPr>
          <a:xfrm>
            <a:off x="1233927" y="6266414"/>
            <a:ext cx="3632020" cy="400110"/>
          </a:xfrm>
          <a:prstGeom prst="rect">
            <a:avLst/>
          </a:prstGeom>
          <a:noFill/>
        </p:spPr>
        <p:txBody>
          <a:bodyPr wrap="none" rtlCol="0">
            <a:spAutoFit/>
          </a:bodyPr>
          <a:lstStyle/>
          <a:p>
            <a:r>
              <a:rPr lang="en-US" sz="2000" dirty="0" smtClean="0"/>
              <a:t>University of Hong </a:t>
            </a:r>
            <a:r>
              <a:rPr lang="en-US" sz="2000" smtClean="0"/>
              <a:t>Kong Libraries</a:t>
            </a:r>
            <a:endParaRPr lang="en-US" sz="2000" dirty="0" smtClean="0"/>
          </a:p>
        </p:txBody>
      </p:sp>
      <p:sp>
        <p:nvSpPr>
          <p:cNvPr id="4" name="TextBox 3"/>
          <p:cNvSpPr txBox="1"/>
          <p:nvPr/>
        </p:nvSpPr>
        <p:spPr>
          <a:xfrm>
            <a:off x="1233928" y="5960669"/>
            <a:ext cx="3317575" cy="369332"/>
          </a:xfrm>
          <a:prstGeom prst="rect">
            <a:avLst/>
          </a:prstGeom>
          <a:noFill/>
        </p:spPr>
        <p:txBody>
          <a:bodyPr wrap="none" rtlCol="0">
            <a:spAutoFit/>
          </a:bodyPr>
          <a:lstStyle/>
          <a:p>
            <a:r>
              <a:rPr lang="en-US" dirty="0" smtClean="0"/>
              <a:t>PRESERVATION &amp; CONSERVATION</a:t>
            </a:r>
            <a:endParaRPr lang="en-US" dirty="0"/>
          </a:p>
        </p:txBody>
      </p:sp>
      <p:pic>
        <p:nvPicPr>
          <p:cNvPr id="6" name="Picture 2" descr="1a.pdf"/>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73041" y="5412604"/>
            <a:ext cx="1298015" cy="1834799"/>
          </a:xfrm>
          <a:prstGeom prst="rect">
            <a:avLst/>
          </a:prstGeom>
          <a:noFill/>
          <a:ln w="9525">
            <a:noFill/>
            <a:miter lim="800000"/>
            <a:headEnd/>
            <a:tailEnd/>
          </a:ln>
        </p:spPr>
      </p:pic>
      <p:sp>
        <p:nvSpPr>
          <p:cNvPr id="7" name="Rectangle 6"/>
          <p:cNvSpPr/>
          <p:nvPr/>
        </p:nvSpPr>
        <p:spPr>
          <a:xfrm>
            <a:off x="408303" y="181492"/>
            <a:ext cx="9633101" cy="677108"/>
          </a:xfrm>
          <a:prstGeom prst="rect">
            <a:avLst/>
          </a:prstGeom>
        </p:spPr>
        <p:txBody>
          <a:bodyPr wrap="square">
            <a:spAutoFit/>
          </a:bodyPr>
          <a:lstStyle/>
          <a:p>
            <a:r>
              <a:rPr lang="en-US" sz="2000" b="1" dirty="0" smtClean="0">
                <a:latin typeface="Arial" charset="0"/>
              </a:rPr>
              <a:t>The 16th Annual Library Leadership Institute</a:t>
            </a:r>
          </a:p>
          <a:p>
            <a:r>
              <a:rPr lang="en-US" b="1" dirty="0" smtClean="0">
                <a:solidFill>
                  <a:schemeClr val="accent5">
                    <a:lumMod val="50000"/>
                  </a:schemeClr>
                </a:solidFill>
                <a:latin typeface="Arial" charset="0"/>
              </a:rPr>
              <a:t>Beyond </a:t>
            </a:r>
            <a:r>
              <a:rPr lang="en-US" b="1" dirty="0">
                <a:solidFill>
                  <a:schemeClr val="accent5">
                    <a:lumMod val="50000"/>
                  </a:schemeClr>
                </a:solidFill>
                <a:latin typeface="Arial" charset="0"/>
              </a:rPr>
              <a:t>the bubble: Libraries leading and collaborating across boundaries</a:t>
            </a:r>
            <a:endParaRPr lang="en-US" b="1" i="0" dirty="0">
              <a:solidFill>
                <a:schemeClr val="accent5">
                  <a:lumMod val="50000"/>
                </a:schemeClr>
              </a:solidFill>
              <a:effectLst/>
              <a:latin typeface="Arial" charset="0"/>
            </a:endParaRPr>
          </a:p>
        </p:txBody>
      </p:sp>
      <p:sp>
        <p:nvSpPr>
          <p:cNvPr id="9" name="Rectangle 8"/>
          <p:cNvSpPr/>
          <p:nvPr/>
        </p:nvSpPr>
        <p:spPr>
          <a:xfrm>
            <a:off x="8490846" y="6266414"/>
            <a:ext cx="2751010" cy="400110"/>
          </a:xfrm>
          <a:prstGeom prst="rect">
            <a:avLst/>
          </a:prstGeom>
        </p:spPr>
        <p:txBody>
          <a:bodyPr wrap="none">
            <a:spAutoFit/>
          </a:bodyPr>
          <a:lstStyle/>
          <a:p>
            <a:r>
              <a:rPr lang="en-US" sz="2000" dirty="0"/>
              <a:t>JODY </a:t>
            </a:r>
            <a:r>
              <a:rPr lang="en-US" sz="2000" dirty="0" smtClean="0"/>
              <a:t>BEENK, </a:t>
            </a:r>
            <a:r>
              <a:rPr lang="en-US" sz="2000" dirty="0"/>
              <a:t>APRIL 2018</a:t>
            </a:r>
          </a:p>
        </p:txBody>
      </p:sp>
      <p:sp>
        <p:nvSpPr>
          <p:cNvPr id="3" name="TextBox 2"/>
          <p:cNvSpPr txBox="1"/>
          <p:nvPr/>
        </p:nvSpPr>
        <p:spPr>
          <a:xfrm>
            <a:off x="3351188" y="1661535"/>
            <a:ext cx="4666131" cy="646331"/>
          </a:xfrm>
          <a:prstGeom prst="rect">
            <a:avLst/>
          </a:prstGeom>
          <a:noFill/>
        </p:spPr>
        <p:txBody>
          <a:bodyPr wrap="square" rtlCol="0">
            <a:spAutoFit/>
          </a:bodyPr>
          <a:lstStyle/>
          <a:p>
            <a:r>
              <a:rPr lang="en-US" sz="3600" smtClean="0">
                <a:solidFill>
                  <a:schemeClr val="bg1"/>
                </a:solidFill>
              </a:rPr>
              <a:t>      </a:t>
            </a:r>
            <a:r>
              <a:rPr lang="en-US" sz="3600" dirty="0" smtClean="0">
                <a:solidFill>
                  <a:schemeClr val="bg1"/>
                </a:solidFill>
              </a:rPr>
              <a:t>Preserving the Past</a:t>
            </a:r>
            <a:endParaRPr lang="en-US" sz="3600" dirty="0">
              <a:solidFill>
                <a:schemeClr val="bg1"/>
              </a:solidFill>
            </a:endParaRPr>
          </a:p>
        </p:txBody>
      </p:sp>
    </p:spTree>
    <p:extLst>
      <p:ext uri="{BB962C8B-B14F-4D97-AF65-F5344CB8AC3E}">
        <p14:creationId xmlns:p14="http://schemas.microsoft.com/office/powerpoint/2010/main" val="14539640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46608" y="332212"/>
            <a:ext cx="8991600" cy="5847755"/>
          </a:xfrm>
          <a:prstGeom prst="rect">
            <a:avLst/>
          </a:prstGeom>
          <a:noFill/>
        </p:spPr>
        <p:txBody>
          <a:bodyPr wrap="square" rtlCol="0">
            <a:spAutoFit/>
          </a:bodyPr>
          <a:lstStyle/>
          <a:p>
            <a:r>
              <a:rPr lang="en-US" sz="2800" b="1" dirty="0">
                <a:latin typeface="Arial"/>
                <a:cs typeface="Arial"/>
              </a:rPr>
              <a:t>Care and Identification of Photographs </a:t>
            </a:r>
          </a:p>
          <a:p>
            <a:r>
              <a:rPr lang="en-US" sz="2800" b="1" dirty="0">
                <a:latin typeface="Arial"/>
                <a:cs typeface="Arial"/>
              </a:rPr>
              <a:t>(from Daguerreotype to Digital)</a:t>
            </a:r>
            <a:r>
              <a:rPr lang="en-US" b="1" dirty="0">
                <a:latin typeface="Arial"/>
                <a:cs typeface="Arial"/>
              </a:rPr>
              <a:t>	</a:t>
            </a:r>
          </a:p>
          <a:p>
            <a:r>
              <a:rPr lang="en-US" dirty="0">
                <a:latin typeface="+mj-lt"/>
              </a:rPr>
              <a:t>Instructor: Gawain </a:t>
            </a:r>
            <a:r>
              <a:rPr lang="en-US" dirty="0" smtClean="0">
                <a:latin typeface="+mj-lt"/>
              </a:rPr>
              <a:t>Weaver, Dates</a:t>
            </a:r>
            <a:r>
              <a:rPr lang="en-US" dirty="0">
                <a:latin typeface="+mj-lt"/>
              </a:rPr>
              <a:t>: April-May 2014 – 2 sessions, 4 days each</a:t>
            </a:r>
          </a:p>
          <a:p>
            <a:endParaRPr lang="en-US" sz="2000" dirty="0">
              <a:latin typeface="+mj-lt"/>
            </a:endParaRPr>
          </a:p>
          <a:p>
            <a:endParaRPr lang="en-US" sz="2000" dirty="0">
              <a:latin typeface="+mj-lt"/>
            </a:endParaRPr>
          </a:p>
          <a:p>
            <a:endParaRPr lang="en-US" sz="2000" dirty="0">
              <a:latin typeface="+mj-lt"/>
            </a:endParaRPr>
          </a:p>
          <a:p>
            <a:endParaRPr lang="en-US" sz="2000" dirty="0">
              <a:latin typeface="+mj-lt"/>
            </a:endParaRPr>
          </a:p>
          <a:p>
            <a:endParaRPr lang="en-US" sz="2000" dirty="0">
              <a:latin typeface="+mj-lt"/>
            </a:endParaRPr>
          </a:p>
          <a:p>
            <a:endParaRPr lang="en-US" sz="2000" dirty="0">
              <a:latin typeface="+mj-lt"/>
            </a:endParaRPr>
          </a:p>
          <a:p>
            <a:endParaRPr lang="en-US" sz="2000" dirty="0">
              <a:latin typeface="+mj-lt"/>
            </a:endParaRPr>
          </a:p>
          <a:p>
            <a:endParaRPr lang="en-US" sz="2000" dirty="0">
              <a:latin typeface="+mj-lt"/>
            </a:endParaRPr>
          </a:p>
          <a:p>
            <a:endParaRPr lang="en-US" sz="2000" dirty="0">
              <a:latin typeface="+mj-lt"/>
            </a:endParaRPr>
          </a:p>
          <a:p>
            <a:endParaRPr lang="en-US" sz="2000" dirty="0">
              <a:latin typeface="+mj-lt"/>
            </a:endParaRPr>
          </a:p>
          <a:p>
            <a:r>
              <a:rPr lang="en-US" sz="2000" dirty="0">
                <a:latin typeface="+mj-lt"/>
              </a:rPr>
              <a:t>P</a:t>
            </a:r>
            <a:r>
              <a:rPr lang="en-US" sz="2000" dirty="0" smtClean="0">
                <a:latin typeface="+mj-lt"/>
              </a:rPr>
              <a:t>articipants </a:t>
            </a:r>
            <a:r>
              <a:rPr lang="en-US" sz="2000" dirty="0">
                <a:latin typeface="+mj-lt"/>
              </a:rPr>
              <a:t>developed identification skills and knowledge about fine art and historic photographic processes, from the daguerreotype to digital prints. Preservation topics included enclosures, handling guidelines, environmental monitoring, the effects of temperature and relative humidity on collections, and the importance of cold storage for certain photographic materials</a:t>
            </a:r>
            <a:r>
              <a:rPr lang="en-US" sz="2000" dirty="0" smtClean="0">
                <a:latin typeface="+mj-lt"/>
              </a:rPr>
              <a:t>.</a:t>
            </a:r>
            <a:endParaRPr lang="en-US" sz="2000" dirty="0">
              <a:latin typeface="+mj-lt"/>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24001" y="1669571"/>
            <a:ext cx="9470065" cy="2805114"/>
          </a:xfrm>
          <a:prstGeom prst="rect">
            <a:avLst/>
          </a:prstGeom>
        </p:spPr>
      </p:pic>
      <p:sp>
        <p:nvSpPr>
          <p:cNvPr id="3" name="TextBox 2"/>
          <p:cNvSpPr txBox="1"/>
          <p:nvPr/>
        </p:nvSpPr>
        <p:spPr>
          <a:xfrm>
            <a:off x="11284077" y="2"/>
            <a:ext cx="907924" cy="1200329"/>
          </a:xfrm>
          <a:prstGeom prst="rect">
            <a:avLst/>
          </a:prstGeom>
          <a:noFill/>
        </p:spPr>
        <p:txBody>
          <a:bodyPr wrap="square" rtlCol="0">
            <a:spAutoFit/>
          </a:bodyPr>
          <a:lstStyle/>
          <a:p>
            <a:r>
              <a:rPr lang="en-US" sz="7200" dirty="0" smtClean="0">
                <a:solidFill>
                  <a:schemeClr val="accent2">
                    <a:lumMod val="75000"/>
                  </a:schemeClr>
                </a:solidFill>
              </a:rPr>
              <a:t>1</a:t>
            </a:r>
            <a:endParaRPr lang="en-US" sz="7200" dirty="0">
              <a:solidFill>
                <a:schemeClr val="accent2">
                  <a:lumMod val="75000"/>
                </a:schemeClr>
              </a:solidFill>
            </a:endParaRPr>
          </a:p>
        </p:txBody>
      </p:sp>
      <p:sp>
        <p:nvSpPr>
          <p:cNvPr id="6" name="TextBox 5"/>
          <p:cNvSpPr txBox="1"/>
          <p:nvPr/>
        </p:nvSpPr>
        <p:spPr>
          <a:xfrm>
            <a:off x="1846522" y="6291831"/>
            <a:ext cx="9864688" cy="369332"/>
          </a:xfrm>
          <a:prstGeom prst="rect">
            <a:avLst/>
          </a:prstGeom>
          <a:noFill/>
        </p:spPr>
        <p:txBody>
          <a:bodyPr wrap="none" rtlCol="0">
            <a:spAutoFit/>
          </a:bodyPr>
          <a:lstStyle/>
          <a:p>
            <a:r>
              <a:rPr lang="en-US" dirty="0" smtClean="0"/>
              <a:t>Collaborator: City University of Hong Kong, Cross-Disciplinary Institute, HK Maritime Museum, AXA Art  </a:t>
            </a:r>
            <a:endParaRPr lang="en-US" dirty="0"/>
          </a:p>
        </p:txBody>
      </p:sp>
    </p:spTree>
    <p:extLst>
      <p:ext uri="{BB962C8B-B14F-4D97-AF65-F5344CB8AC3E}">
        <p14:creationId xmlns:p14="http://schemas.microsoft.com/office/powerpoint/2010/main" val="52771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38527" y="158793"/>
            <a:ext cx="8991600" cy="954107"/>
          </a:xfrm>
          <a:prstGeom prst="rect">
            <a:avLst/>
          </a:prstGeom>
          <a:noFill/>
        </p:spPr>
        <p:txBody>
          <a:bodyPr wrap="square" rtlCol="0">
            <a:spAutoFit/>
          </a:bodyPr>
          <a:lstStyle/>
          <a:p>
            <a:r>
              <a:rPr lang="en-US" sz="2800" b="1" dirty="0">
                <a:latin typeface="Arial"/>
                <a:cs typeface="Arial"/>
              </a:rPr>
              <a:t>Care and Identification of Photographs </a:t>
            </a:r>
          </a:p>
          <a:p>
            <a:r>
              <a:rPr lang="en-US" sz="2800" b="1" dirty="0">
                <a:latin typeface="Arial"/>
                <a:cs typeface="Arial"/>
              </a:rPr>
              <a:t>(from Daguerreotype to Digital)</a:t>
            </a:r>
            <a:r>
              <a:rPr lang="en-US" b="1" dirty="0">
                <a:latin typeface="Arial"/>
                <a:cs typeface="Arial"/>
              </a:rPr>
              <a:t>	</a:t>
            </a:r>
          </a:p>
        </p:txBody>
      </p:sp>
      <p:sp>
        <p:nvSpPr>
          <p:cNvPr id="3" name="TextBox 2"/>
          <p:cNvSpPr txBox="1"/>
          <p:nvPr/>
        </p:nvSpPr>
        <p:spPr>
          <a:xfrm>
            <a:off x="11284077" y="2"/>
            <a:ext cx="907924" cy="1200329"/>
          </a:xfrm>
          <a:prstGeom prst="rect">
            <a:avLst/>
          </a:prstGeom>
          <a:noFill/>
        </p:spPr>
        <p:txBody>
          <a:bodyPr wrap="square" rtlCol="0">
            <a:spAutoFit/>
          </a:bodyPr>
          <a:lstStyle/>
          <a:p>
            <a:r>
              <a:rPr lang="en-US" sz="7200" dirty="0" smtClean="0">
                <a:solidFill>
                  <a:schemeClr val="accent2">
                    <a:lumMod val="75000"/>
                  </a:schemeClr>
                </a:solidFill>
              </a:rPr>
              <a:t>1</a:t>
            </a:r>
            <a:endParaRPr lang="en-US" sz="7200" dirty="0">
              <a:solidFill>
                <a:schemeClr val="accent2">
                  <a:lumMod val="75000"/>
                </a:schemeClr>
              </a:solidFill>
            </a:endParaRPr>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135117" y="1389897"/>
            <a:ext cx="4759299" cy="5136450"/>
          </a:xfrm>
          <a:prstGeom prst="rect">
            <a:avLst/>
          </a:prstGeom>
        </p:spPr>
      </p:pic>
      <p:pic>
        <p:nvPicPr>
          <p:cNvPr id="8" name="Picture 7"/>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6255666" y="867103"/>
            <a:ext cx="4674249" cy="5659244"/>
          </a:xfrm>
          <a:prstGeom prst="rect">
            <a:avLst/>
          </a:prstGeom>
        </p:spPr>
      </p:pic>
    </p:spTree>
    <p:extLst>
      <p:ext uri="{BB962C8B-B14F-4D97-AF65-F5344CB8AC3E}">
        <p14:creationId xmlns:p14="http://schemas.microsoft.com/office/powerpoint/2010/main" val="12680605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24271" y="228601"/>
            <a:ext cx="8153400" cy="5940088"/>
          </a:xfrm>
          <a:prstGeom prst="rect">
            <a:avLst/>
          </a:prstGeom>
          <a:noFill/>
        </p:spPr>
        <p:txBody>
          <a:bodyPr wrap="square" rtlCol="0">
            <a:spAutoFit/>
          </a:bodyPr>
          <a:lstStyle/>
          <a:p>
            <a:r>
              <a:rPr lang="en-US" sz="2800" b="1" dirty="0">
                <a:latin typeface="Arial" charset="0"/>
                <a:ea typeface="Arial" charset="0"/>
                <a:cs typeface="Arial" charset="0"/>
              </a:rPr>
              <a:t>Best Practice for the Safe Handling, Soft Packing and Transport of Art and Artifacts</a:t>
            </a:r>
            <a:r>
              <a:rPr lang="en-US" sz="3200" b="1" dirty="0">
                <a:latin typeface="+mj-lt"/>
              </a:rPr>
              <a:t> </a:t>
            </a:r>
          </a:p>
          <a:p>
            <a:r>
              <a:rPr lang="en-US" sz="2000" dirty="0">
                <a:latin typeface="+mj-lt"/>
              </a:rPr>
              <a:t>Instructor: Brent Powell </a:t>
            </a:r>
            <a:r>
              <a:rPr lang="en-US" sz="2000" dirty="0" smtClean="0">
                <a:latin typeface="+mj-lt"/>
              </a:rPr>
              <a:t>, Dates</a:t>
            </a:r>
            <a:r>
              <a:rPr lang="en-US" sz="2000" dirty="0">
                <a:latin typeface="+mj-lt"/>
              </a:rPr>
              <a:t>:  May-June 2015 – 2 sessions, 2 days each</a:t>
            </a:r>
          </a:p>
          <a:p>
            <a:endParaRPr lang="en-US" sz="2000" dirty="0">
              <a:latin typeface="+mj-lt"/>
            </a:endParaRPr>
          </a:p>
          <a:p>
            <a:endParaRPr lang="en-US" sz="2000" dirty="0">
              <a:latin typeface="+mj-lt"/>
            </a:endParaRPr>
          </a:p>
          <a:p>
            <a:endParaRPr lang="en-US" sz="2000" dirty="0">
              <a:latin typeface="+mj-lt"/>
            </a:endParaRPr>
          </a:p>
          <a:p>
            <a:endParaRPr lang="en-US" sz="2000" dirty="0">
              <a:latin typeface="+mj-lt"/>
            </a:endParaRPr>
          </a:p>
          <a:p>
            <a:endParaRPr lang="en-US" sz="2000" dirty="0">
              <a:latin typeface="+mj-lt"/>
            </a:endParaRPr>
          </a:p>
          <a:p>
            <a:endParaRPr lang="en-US" sz="2000" dirty="0">
              <a:latin typeface="+mj-lt"/>
            </a:endParaRPr>
          </a:p>
          <a:p>
            <a:endParaRPr lang="en-US" sz="2000" dirty="0">
              <a:latin typeface="+mj-lt"/>
            </a:endParaRPr>
          </a:p>
          <a:p>
            <a:endParaRPr lang="en-US" sz="2000" dirty="0">
              <a:latin typeface="+mj-lt"/>
            </a:endParaRPr>
          </a:p>
          <a:p>
            <a:endParaRPr lang="en-US" sz="2000" dirty="0">
              <a:latin typeface="+mj-lt"/>
            </a:endParaRPr>
          </a:p>
          <a:p>
            <a:r>
              <a:rPr lang="en-US" sz="2000" dirty="0">
                <a:latin typeface="+mj-lt"/>
              </a:rPr>
              <a:t>This two-day Handling Workshop is designed to instruct attendees in the most current collections care practices, as well as the proper procedures and techniques for handling art and artifacts within museum and related environments. The primary target audience will include museum and gallery staff and art transport firm employees responsible for proper procedures and techniques for handling objects within their institutions and companies.</a:t>
            </a:r>
          </a:p>
        </p:txBody>
      </p:sp>
      <p:pic>
        <p:nvPicPr>
          <p:cNvPr id="2" name="Picture 1" descr="IMG_9079.JPG"/>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524000" y="1655612"/>
            <a:ext cx="9144000" cy="2348150"/>
          </a:xfrm>
          <a:prstGeom prst="rect">
            <a:avLst/>
          </a:prstGeom>
        </p:spPr>
      </p:pic>
      <p:sp>
        <p:nvSpPr>
          <p:cNvPr id="4" name="TextBox 3"/>
          <p:cNvSpPr txBox="1"/>
          <p:nvPr/>
        </p:nvSpPr>
        <p:spPr>
          <a:xfrm>
            <a:off x="11284077" y="2"/>
            <a:ext cx="907924" cy="1200329"/>
          </a:xfrm>
          <a:prstGeom prst="rect">
            <a:avLst/>
          </a:prstGeom>
          <a:noFill/>
        </p:spPr>
        <p:txBody>
          <a:bodyPr wrap="square" rtlCol="0">
            <a:spAutoFit/>
          </a:bodyPr>
          <a:lstStyle/>
          <a:p>
            <a:r>
              <a:rPr lang="en-US" sz="7200" dirty="0" smtClean="0">
                <a:solidFill>
                  <a:schemeClr val="accent2">
                    <a:lumMod val="75000"/>
                  </a:schemeClr>
                </a:solidFill>
              </a:rPr>
              <a:t>2</a:t>
            </a:r>
            <a:endParaRPr lang="en-US" sz="7200" dirty="0">
              <a:solidFill>
                <a:schemeClr val="accent2">
                  <a:lumMod val="75000"/>
                </a:schemeClr>
              </a:solidFill>
            </a:endParaRPr>
          </a:p>
        </p:txBody>
      </p:sp>
      <p:sp>
        <p:nvSpPr>
          <p:cNvPr id="6" name="TextBox 5"/>
          <p:cNvSpPr txBox="1"/>
          <p:nvPr/>
        </p:nvSpPr>
        <p:spPr>
          <a:xfrm>
            <a:off x="1846522" y="6291831"/>
            <a:ext cx="5095947" cy="369332"/>
          </a:xfrm>
          <a:prstGeom prst="rect">
            <a:avLst/>
          </a:prstGeom>
          <a:noFill/>
        </p:spPr>
        <p:txBody>
          <a:bodyPr wrap="none" rtlCol="0">
            <a:spAutoFit/>
          </a:bodyPr>
          <a:lstStyle/>
          <a:p>
            <a:r>
              <a:rPr lang="en-US" dirty="0" smtClean="0"/>
              <a:t>Collaborators: UMAG, M+         Funding: AXA Art, M+</a:t>
            </a:r>
            <a:endParaRPr lang="en-US" dirty="0"/>
          </a:p>
        </p:txBody>
      </p:sp>
    </p:spTree>
    <p:extLst>
      <p:ext uri="{BB962C8B-B14F-4D97-AF65-F5344CB8AC3E}">
        <p14:creationId xmlns:p14="http://schemas.microsoft.com/office/powerpoint/2010/main" val="12047322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74764" y="210673"/>
            <a:ext cx="10909312" cy="1015663"/>
          </a:xfrm>
          <a:prstGeom prst="rect">
            <a:avLst/>
          </a:prstGeom>
          <a:noFill/>
        </p:spPr>
        <p:txBody>
          <a:bodyPr wrap="square" rtlCol="0">
            <a:spAutoFit/>
          </a:bodyPr>
          <a:lstStyle/>
          <a:p>
            <a:r>
              <a:rPr lang="en-US" sz="2800" b="1" dirty="0">
                <a:latin typeface="Arial" charset="0"/>
                <a:ea typeface="Arial" charset="0"/>
                <a:cs typeface="Arial" charset="0"/>
              </a:rPr>
              <a:t>Best Practice for the Safe Handling, Soft Packing </a:t>
            </a:r>
            <a:endParaRPr lang="en-US" sz="2800" b="1" dirty="0" smtClean="0">
              <a:latin typeface="Arial" charset="0"/>
              <a:ea typeface="Arial" charset="0"/>
              <a:cs typeface="Arial" charset="0"/>
            </a:endParaRPr>
          </a:p>
          <a:p>
            <a:r>
              <a:rPr lang="en-US" sz="2800" b="1" dirty="0" smtClean="0">
                <a:latin typeface="Arial" charset="0"/>
                <a:ea typeface="Arial" charset="0"/>
                <a:cs typeface="Arial" charset="0"/>
              </a:rPr>
              <a:t>and </a:t>
            </a:r>
            <a:r>
              <a:rPr lang="en-US" sz="2800" b="1" dirty="0">
                <a:latin typeface="Arial" charset="0"/>
                <a:ea typeface="Arial" charset="0"/>
                <a:cs typeface="Arial" charset="0"/>
              </a:rPr>
              <a:t>Transport of Art and Artifacts</a:t>
            </a:r>
            <a:r>
              <a:rPr lang="en-US" sz="3200" b="1" dirty="0">
                <a:latin typeface="+mj-lt"/>
              </a:rPr>
              <a:t> </a:t>
            </a:r>
            <a:r>
              <a:rPr lang="en-US" sz="2000" dirty="0" smtClean="0">
                <a:latin typeface="+mj-lt"/>
              </a:rPr>
              <a:t>Instructor</a:t>
            </a:r>
            <a:r>
              <a:rPr lang="en-US" sz="2000" dirty="0">
                <a:latin typeface="+mj-lt"/>
              </a:rPr>
              <a:t>: Brent </a:t>
            </a:r>
            <a:r>
              <a:rPr lang="en-US" sz="2000" dirty="0" smtClean="0">
                <a:latin typeface="+mj-lt"/>
              </a:rPr>
              <a:t>Powell</a:t>
            </a:r>
            <a:endParaRPr lang="en-US" sz="2000" dirty="0">
              <a:latin typeface="+mj-lt"/>
            </a:endParaRPr>
          </a:p>
        </p:txBody>
      </p:sp>
      <p:sp>
        <p:nvSpPr>
          <p:cNvPr id="4" name="TextBox 3"/>
          <p:cNvSpPr txBox="1"/>
          <p:nvPr/>
        </p:nvSpPr>
        <p:spPr>
          <a:xfrm>
            <a:off x="11284077" y="2"/>
            <a:ext cx="907924" cy="1200329"/>
          </a:xfrm>
          <a:prstGeom prst="rect">
            <a:avLst/>
          </a:prstGeom>
          <a:noFill/>
        </p:spPr>
        <p:txBody>
          <a:bodyPr wrap="square" rtlCol="0">
            <a:spAutoFit/>
          </a:bodyPr>
          <a:lstStyle/>
          <a:p>
            <a:r>
              <a:rPr lang="en-US" sz="7200" dirty="0" smtClean="0">
                <a:solidFill>
                  <a:schemeClr val="accent2">
                    <a:lumMod val="75000"/>
                  </a:schemeClr>
                </a:solidFill>
              </a:rPr>
              <a:t>2</a:t>
            </a:r>
            <a:endParaRPr lang="en-US" sz="7200" dirty="0">
              <a:solidFill>
                <a:schemeClr val="accent2">
                  <a:lumMod val="75000"/>
                </a:schemeClr>
              </a:solidFill>
            </a:endParaRPr>
          </a:p>
        </p:txBody>
      </p:sp>
      <p:pic>
        <p:nvPicPr>
          <p:cNvPr id="3" name="Picture 2"/>
          <p:cNvPicPr>
            <a:picLocks noChangeAspect="1"/>
          </p:cNvPicPr>
          <p:nvPr/>
        </p:nvPicPr>
        <p:blipFill rotWithShape="1">
          <a:blip r:embed="rId3" cstate="email">
            <a:extLst>
              <a:ext uri="{28A0092B-C50C-407E-A947-70E740481C1C}">
                <a14:useLocalDpi xmlns:a14="http://schemas.microsoft.com/office/drawing/2010/main" val="0"/>
              </a:ext>
            </a:extLst>
          </a:blip>
          <a:srcRect l="-3223"/>
          <a:stretch/>
        </p:blipFill>
        <p:spPr>
          <a:xfrm>
            <a:off x="5975129" y="1924362"/>
            <a:ext cx="6057923" cy="4061977"/>
          </a:xfrm>
          <a:prstGeom prst="rect">
            <a:avLst/>
          </a:prstGeom>
        </p:spPr>
      </p:pic>
      <p:pic>
        <p:nvPicPr>
          <p:cNvPr id="7" name="Picture 6"/>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374765" y="1903068"/>
            <a:ext cx="5600367" cy="4072061"/>
          </a:xfrm>
          <a:prstGeom prst="rect">
            <a:avLst/>
          </a:prstGeom>
        </p:spPr>
      </p:pic>
    </p:spTree>
    <p:extLst>
      <p:ext uri="{BB962C8B-B14F-4D97-AF65-F5344CB8AC3E}">
        <p14:creationId xmlns:p14="http://schemas.microsoft.com/office/powerpoint/2010/main" val="8069893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09800" y="533402"/>
            <a:ext cx="8153400" cy="5970865"/>
          </a:xfrm>
          <a:prstGeom prst="rect">
            <a:avLst/>
          </a:prstGeom>
          <a:noFill/>
        </p:spPr>
        <p:txBody>
          <a:bodyPr wrap="square" rtlCol="0">
            <a:spAutoFit/>
          </a:bodyPr>
          <a:lstStyle/>
          <a:p>
            <a:r>
              <a:rPr lang="en-US" sz="2800" b="1" dirty="0">
                <a:latin typeface="Arial" charset="0"/>
                <a:ea typeface="Arial" charset="0"/>
                <a:cs typeface="Arial" charset="0"/>
              </a:rPr>
              <a:t>Information on the Arches Heritage Inventory and Management System</a:t>
            </a:r>
          </a:p>
          <a:p>
            <a:r>
              <a:rPr lang="en-US" sz="2000" b="1" dirty="0">
                <a:latin typeface="+mj-lt"/>
              </a:rPr>
              <a:t>August 2015 – 2 days</a:t>
            </a:r>
          </a:p>
          <a:p>
            <a:endParaRPr lang="en-US" b="1" dirty="0">
              <a:latin typeface="+mj-lt"/>
            </a:endParaRPr>
          </a:p>
          <a:p>
            <a:endParaRPr lang="en-US" b="1" dirty="0">
              <a:latin typeface="+mj-lt"/>
            </a:endParaRPr>
          </a:p>
          <a:p>
            <a:endParaRPr lang="en-US" b="1" dirty="0">
              <a:latin typeface="+mj-lt"/>
            </a:endParaRPr>
          </a:p>
          <a:p>
            <a:endParaRPr lang="en-US" b="1" dirty="0">
              <a:latin typeface="+mj-lt"/>
            </a:endParaRPr>
          </a:p>
          <a:p>
            <a:endParaRPr lang="en-US" b="1" dirty="0">
              <a:latin typeface="+mj-lt"/>
            </a:endParaRPr>
          </a:p>
          <a:p>
            <a:pPr algn="just"/>
            <a:r>
              <a:rPr lang="en-US" dirty="0">
                <a:latin typeface="+mj-lt"/>
              </a:rPr>
              <a:t>The Getty Conservation Institute visited Hong Kong, Singapore and Taiwan in August to discuss the Arches heritage inventory and management system. Information included an overview of the Arches system and the new functionality available in version 3.0.</a:t>
            </a:r>
          </a:p>
          <a:p>
            <a:pPr algn="just"/>
            <a:endParaRPr lang="en-US" dirty="0" smtClean="0">
              <a:latin typeface="+mj-lt"/>
            </a:endParaRPr>
          </a:p>
          <a:p>
            <a:pPr algn="just"/>
            <a:r>
              <a:rPr lang="en-US" dirty="0" smtClean="0">
                <a:latin typeface="+mj-lt"/>
              </a:rPr>
              <a:t>Topics </a:t>
            </a:r>
            <a:r>
              <a:rPr lang="en-US" dirty="0">
                <a:latin typeface="+mj-lt"/>
              </a:rPr>
              <a:t>covered included:</a:t>
            </a:r>
          </a:p>
          <a:p>
            <a:pPr algn="just"/>
            <a:r>
              <a:rPr lang="en-US" dirty="0">
                <a:latin typeface="+mj-lt"/>
              </a:rPr>
              <a:t>An overview of the management of heritage data in Arches, including international data standards, graphs, controlled vocabularies, and integration with external web services</a:t>
            </a:r>
            <a:r>
              <a:rPr lang="en-US" dirty="0" smtClean="0">
                <a:latin typeface="+mj-lt"/>
              </a:rPr>
              <a:t>; System </a:t>
            </a:r>
            <a:r>
              <a:rPr lang="en-US" dirty="0">
                <a:latin typeface="+mj-lt"/>
              </a:rPr>
              <a:t>design and capabilities, including system architecture, creating and managing data, searching and reporting functionality, and geospatial layers</a:t>
            </a:r>
            <a:r>
              <a:rPr lang="en-US" dirty="0" smtClean="0">
                <a:latin typeface="+mj-lt"/>
              </a:rPr>
              <a:t>; Arches </a:t>
            </a:r>
            <a:r>
              <a:rPr lang="en-US" dirty="0">
                <a:latin typeface="+mj-lt"/>
              </a:rPr>
              <a:t>deployment, including installation, data import and export, and configuration and potential </a:t>
            </a:r>
            <a:r>
              <a:rPr lang="en-US" dirty="0" smtClean="0">
                <a:latin typeface="+mj-lt"/>
              </a:rPr>
              <a:t>customization.</a:t>
            </a:r>
            <a:endParaRPr lang="en-US" dirty="0">
              <a:latin typeface="+mj-lt"/>
            </a:endParaRPr>
          </a:p>
          <a:p>
            <a:r>
              <a:rPr lang="en-US" dirty="0"/>
              <a:t>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1630325"/>
            <a:ext cx="3810000" cy="1193800"/>
          </a:xfrm>
          <a:prstGeom prst="rect">
            <a:avLst/>
          </a:prstGeom>
        </p:spPr>
      </p:pic>
      <p:sp>
        <p:nvSpPr>
          <p:cNvPr id="4" name="TextBox 3"/>
          <p:cNvSpPr txBox="1"/>
          <p:nvPr/>
        </p:nvSpPr>
        <p:spPr>
          <a:xfrm>
            <a:off x="11284077" y="2"/>
            <a:ext cx="907924" cy="1200329"/>
          </a:xfrm>
          <a:prstGeom prst="rect">
            <a:avLst/>
          </a:prstGeom>
          <a:noFill/>
        </p:spPr>
        <p:txBody>
          <a:bodyPr wrap="square" rtlCol="0">
            <a:spAutoFit/>
          </a:bodyPr>
          <a:lstStyle/>
          <a:p>
            <a:r>
              <a:rPr lang="en-US" sz="7200" dirty="0">
                <a:solidFill>
                  <a:schemeClr val="accent2">
                    <a:lumMod val="75000"/>
                  </a:schemeClr>
                </a:solidFill>
              </a:rPr>
              <a:t>3</a:t>
            </a:r>
          </a:p>
        </p:txBody>
      </p:sp>
      <p:sp>
        <p:nvSpPr>
          <p:cNvPr id="6" name="TextBox 5"/>
          <p:cNvSpPr txBox="1"/>
          <p:nvPr/>
        </p:nvSpPr>
        <p:spPr>
          <a:xfrm>
            <a:off x="2209801" y="6316777"/>
            <a:ext cx="7336239" cy="369332"/>
          </a:xfrm>
          <a:prstGeom prst="rect">
            <a:avLst/>
          </a:prstGeom>
          <a:noFill/>
        </p:spPr>
        <p:txBody>
          <a:bodyPr wrap="none" rtlCol="0">
            <a:spAutoFit/>
          </a:bodyPr>
          <a:lstStyle/>
          <a:p>
            <a:r>
              <a:rPr lang="en-US" dirty="0" smtClean="0"/>
              <a:t>Collaborators: UMAG, Getty Conservation Institute, World Monuments Fund</a:t>
            </a:r>
            <a:endParaRPr lang="en-US" dirty="0"/>
          </a:p>
        </p:txBody>
      </p:sp>
    </p:spTree>
    <p:extLst>
      <p:ext uri="{BB962C8B-B14F-4D97-AF65-F5344CB8AC3E}">
        <p14:creationId xmlns:p14="http://schemas.microsoft.com/office/powerpoint/2010/main" val="14584295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11017" y="381001"/>
            <a:ext cx="8153400" cy="5447645"/>
          </a:xfrm>
          <a:prstGeom prst="rect">
            <a:avLst/>
          </a:prstGeom>
          <a:noFill/>
        </p:spPr>
        <p:txBody>
          <a:bodyPr wrap="square" rtlCol="0">
            <a:spAutoFit/>
          </a:bodyPr>
          <a:lstStyle/>
          <a:p>
            <a:r>
              <a:rPr lang="en-US" sz="2800" b="1" dirty="0">
                <a:latin typeface="Arial" charset="0"/>
                <a:ea typeface="Arial" charset="0"/>
                <a:cs typeface="Arial" charset="0"/>
              </a:rPr>
              <a:t>Collections Emergency Response &amp;</a:t>
            </a:r>
            <a:r>
              <a:rPr lang="en-US" sz="2800" b="1" dirty="0" smtClean="0">
                <a:latin typeface="Arial" charset="0"/>
                <a:ea typeface="Arial" charset="0"/>
                <a:cs typeface="Arial" charset="0"/>
              </a:rPr>
              <a:t> </a:t>
            </a:r>
            <a:r>
              <a:rPr lang="en-US" sz="2800" b="1" dirty="0">
                <a:latin typeface="Arial" charset="0"/>
                <a:ea typeface="Arial" charset="0"/>
                <a:cs typeface="Arial" charset="0"/>
              </a:rPr>
              <a:t>Recovery</a:t>
            </a:r>
          </a:p>
          <a:p>
            <a:r>
              <a:rPr lang="en-US" sz="2000" dirty="0" smtClean="0">
                <a:latin typeface="+mj-lt"/>
              </a:rPr>
              <a:t>Instructors:</a:t>
            </a:r>
            <a:r>
              <a:rPr lang="en-US" sz="2000" dirty="0">
                <a:latin typeface="+mj-lt"/>
              </a:rPr>
              <a:t>    Priscilla Anderson </a:t>
            </a:r>
            <a:r>
              <a:rPr lang="en-US" sz="2000" dirty="0" smtClean="0">
                <a:latin typeface="+mj-lt"/>
              </a:rPr>
              <a:t>&amp; Jody Beenk, Dates</a:t>
            </a:r>
            <a:r>
              <a:rPr lang="en-US" sz="2000" dirty="0">
                <a:latin typeface="+mj-lt"/>
              </a:rPr>
              <a:t>:    November </a:t>
            </a:r>
            <a:r>
              <a:rPr lang="en-US" sz="2000" dirty="0" smtClean="0">
                <a:latin typeface="+mj-lt"/>
              </a:rPr>
              <a:t>2014</a:t>
            </a:r>
            <a:endParaRPr lang="en-US" sz="2000" dirty="0">
              <a:latin typeface="+mj-lt"/>
            </a:endParaRPr>
          </a:p>
          <a:p>
            <a:endParaRPr lang="en-US" sz="2000" dirty="0">
              <a:latin typeface="+mj-lt"/>
            </a:endParaRPr>
          </a:p>
          <a:p>
            <a:endParaRPr lang="en-US" sz="2000" dirty="0">
              <a:latin typeface="+mj-lt"/>
            </a:endParaRPr>
          </a:p>
          <a:p>
            <a:endParaRPr lang="en-US" sz="2000" dirty="0">
              <a:latin typeface="+mj-lt"/>
            </a:endParaRPr>
          </a:p>
          <a:p>
            <a:endParaRPr lang="en-US" sz="2000" dirty="0">
              <a:latin typeface="+mj-lt"/>
            </a:endParaRPr>
          </a:p>
          <a:p>
            <a:endParaRPr lang="en-US" sz="2000" dirty="0">
              <a:latin typeface="+mj-lt"/>
            </a:endParaRPr>
          </a:p>
          <a:p>
            <a:endParaRPr lang="en-US" sz="2000" dirty="0">
              <a:latin typeface="+mj-lt"/>
            </a:endParaRPr>
          </a:p>
          <a:p>
            <a:endParaRPr lang="en-US" sz="2000" dirty="0">
              <a:latin typeface="+mj-lt"/>
            </a:endParaRPr>
          </a:p>
          <a:p>
            <a:endParaRPr lang="en-US" sz="2000" dirty="0">
              <a:latin typeface="+mj-lt"/>
            </a:endParaRPr>
          </a:p>
          <a:p>
            <a:endParaRPr lang="en-US" sz="2000" dirty="0">
              <a:latin typeface="+mj-lt"/>
            </a:endParaRPr>
          </a:p>
          <a:p>
            <a:r>
              <a:rPr lang="en-US" sz="2000" dirty="0" smtClean="0">
                <a:latin typeface="+mj-lt"/>
              </a:rPr>
              <a:t>The </a:t>
            </a:r>
            <a:r>
              <a:rPr lang="en-US" sz="2000" dirty="0">
                <a:latin typeface="+mj-lt"/>
              </a:rPr>
              <a:t>purpose of this workshop is to prepare staff to carry out response and recovery procedures during emergencies that threaten typical library and archival collections. The workshop consists of lectures, demonstration and hands-on practice in how to respond to an emergency effectively to prevent damage to the most vulnerable collections, and then how to salvage a variety of wet collection types during the recovery phase. </a:t>
            </a:r>
          </a:p>
        </p:txBody>
      </p:sp>
      <p:pic>
        <p:nvPicPr>
          <p:cNvPr id="6" name="Pictur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24000" y="1397727"/>
            <a:ext cx="9144000" cy="2704011"/>
          </a:xfrm>
          <a:prstGeom prst="rect">
            <a:avLst/>
          </a:prstGeom>
        </p:spPr>
      </p:pic>
      <p:sp>
        <p:nvSpPr>
          <p:cNvPr id="4" name="TextBox 3"/>
          <p:cNvSpPr txBox="1"/>
          <p:nvPr/>
        </p:nvSpPr>
        <p:spPr>
          <a:xfrm>
            <a:off x="11284077" y="2"/>
            <a:ext cx="907924" cy="1200329"/>
          </a:xfrm>
          <a:prstGeom prst="rect">
            <a:avLst/>
          </a:prstGeom>
          <a:noFill/>
        </p:spPr>
        <p:txBody>
          <a:bodyPr wrap="square" rtlCol="0">
            <a:spAutoFit/>
          </a:bodyPr>
          <a:lstStyle/>
          <a:p>
            <a:r>
              <a:rPr lang="en-US" sz="7200" dirty="0" smtClean="0">
                <a:solidFill>
                  <a:schemeClr val="accent2">
                    <a:lumMod val="75000"/>
                  </a:schemeClr>
                </a:solidFill>
              </a:rPr>
              <a:t>4</a:t>
            </a:r>
            <a:endParaRPr lang="en-US" sz="7200" dirty="0">
              <a:solidFill>
                <a:schemeClr val="accent2">
                  <a:lumMod val="75000"/>
                </a:schemeClr>
              </a:solidFill>
            </a:endParaRPr>
          </a:p>
        </p:txBody>
      </p:sp>
      <p:sp>
        <p:nvSpPr>
          <p:cNvPr id="7" name="TextBox 6"/>
          <p:cNvSpPr txBox="1"/>
          <p:nvPr/>
        </p:nvSpPr>
        <p:spPr>
          <a:xfrm>
            <a:off x="1958766" y="6159427"/>
            <a:ext cx="9183411" cy="369332"/>
          </a:xfrm>
          <a:prstGeom prst="rect">
            <a:avLst/>
          </a:prstGeom>
          <a:noFill/>
        </p:spPr>
        <p:txBody>
          <a:bodyPr wrap="none" rtlCol="0">
            <a:spAutoFit/>
          </a:bodyPr>
          <a:lstStyle/>
          <a:p>
            <a:r>
              <a:rPr lang="en-US" dirty="0" smtClean="0"/>
              <a:t>Collaborator: City University of Hong Kong, Cross-Disciplinary Institute       Funding: AXA Art, M+ </a:t>
            </a:r>
            <a:endParaRPr lang="en-US" dirty="0"/>
          </a:p>
        </p:txBody>
      </p:sp>
    </p:spTree>
    <p:extLst>
      <p:ext uri="{BB962C8B-B14F-4D97-AF65-F5344CB8AC3E}">
        <p14:creationId xmlns:p14="http://schemas.microsoft.com/office/powerpoint/2010/main" val="6467851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20141124_101615.jpg"/>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2153710" y="1172394"/>
            <a:ext cx="3951111" cy="4881719"/>
          </a:xfrm>
          <a:prstGeom prst="rect">
            <a:avLst/>
          </a:prstGeom>
        </p:spPr>
      </p:pic>
      <p:pic>
        <p:nvPicPr>
          <p:cNvPr id="7" name="Picture 6" descr="IMG_8961.jpg"/>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6506736" y="1172394"/>
            <a:ext cx="3465049" cy="4881719"/>
          </a:xfrm>
          <a:prstGeom prst="rect">
            <a:avLst/>
          </a:prstGeom>
        </p:spPr>
      </p:pic>
      <p:sp>
        <p:nvSpPr>
          <p:cNvPr id="8" name="TextBox 7"/>
          <p:cNvSpPr txBox="1"/>
          <p:nvPr/>
        </p:nvSpPr>
        <p:spPr>
          <a:xfrm>
            <a:off x="2153711" y="6054113"/>
            <a:ext cx="1989327" cy="307777"/>
          </a:xfrm>
          <a:prstGeom prst="rect">
            <a:avLst/>
          </a:prstGeom>
          <a:noFill/>
        </p:spPr>
        <p:txBody>
          <a:bodyPr wrap="none" rtlCol="0">
            <a:spAutoFit/>
          </a:bodyPr>
          <a:lstStyle/>
          <a:p>
            <a:r>
              <a:rPr lang="en-US" sz="1400" dirty="0"/>
              <a:t>Staged water emergency</a:t>
            </a:r>
          </a:p>
        </p:txBody>
      </p:sp>
      <p:sp>
        <p:nvSpPr>
          <p:cNvPr id="9" name="TextBox 8"/>
          <p:cNvSpPr txBox="1"/>
          <p:nvPr/>
        </p:nvSpPr>
        <p:spPr>
          <a:xfrm>
            <a:off x="6506736" y="6098483"/>
            <a:ext cx="3465049" cy="523220"/>
          </a:xfrm>
          <a:prstGeom prst="rect">
            <a:avLst/>
          </a:prstGeom>
          <a:noFill/>
        </p:spPr>
        <p:txBody>
          <a:bodyPr wrap="square" rtlCol="0">
            <a:spAutoFit/>
          </a:bodyPr>
          <a:lstStyle/>
          <a:p>
            <a:r>
              <a:rPr lang="en-US" sz="1400" dirty="0"/>
              <a:t>Participants cover shelves with plastic sheeting until water source is stopped</a:t>
            </a:r>
          </a:p>
        </p:txBody>
      </p:sp>
      <p:sp>
        <p:nvSpPr>
          <p:cNvPr id="11" name="Rectangle 10"/>
          <p:cNvSpPr/>
          <p:nvPr/>
        </p:nvSpPr>
        <p:spPr>
          <a:xfrm>
            <a:off x="1090056" y="402952"/>
            <a:ext cx="8881729" cy="461665"/>
          </a:xfrm>
          <a:prstGeom prst="rect">
            <a:avLst/>
          </a:prstGeom>
        </p:spPr>
        <p:txBody>
          <a:bodyPr wrap="square">
            <a:spAutoFit/>
          </a:bodyPr>
          <a:lstStyle/>
          <a:p>
            <a:r>
              <a:rPr lang="en-US" sz="2400" b="1" dirty="0" smtClean="0">
                <a:solidFill>
                  <a:schemeClr val="accent2">
                    <a:lumMod val="75000"/>
                  </a:schemeClr>
                </a:solidFill>
                <a:latin typeface="Arial" charset="0"/>
                <a:ea typeface="Arial" charset="0"/>
                <a:cs typeface="Arial" charset="0"/>
              </a:rPr>
              <a:t>WORKSHOP</a:t>
            </a:r>
            <a:r>
              <a:rPr lang="en-US" sz="2400" b="1" dirty="0" smtClean="0">
                <a:latin typeface="Arial" charset="0"/>
                <a:ea typeface="Arial" charset="0"/>
                <a:cs typeface="Arial" charset="0"/>
              </a:rPr>
              <a:t> Collections </a:t>
            </a:r>
            <a:r>
              <a:rPr lang="en-US" sz="2400" b="1" dirty="0">
                <a:latin typeface="Arial" charset="0"/>
                <a:ea typeface="Arial" charset="0"/>
                <a:cs typeface="Arial" charset="0"/>
              </a:rPr>
              <a:t>Emergency Response &amp; </a:t>
            </a:r>
            <a:r>
              <a:rPr lang="en-US" sz="2400" b="1" dirty="0" smtClean="0">
                <a:latin typeface="Arial" charset="0"/>
                <a:ea typeface="Arial" charset="0"/>
                <a:cs typeface="Arial" charset="0"/>
              </a:rPr>
              <a:t>Recovery</a:t>
            </a:r>
            <a:endParaRPr lang="en-US" sz="2400" b="1" dirty="0">
              <a:latin typeface="Arial" charset="0"/>
              <a:ea typeface="Arial" charset="0"/>
              <a:cs typeface="Arial" charset="0"/>
            </a:endParaRPr>
          </a:p>
        </p:txBody>
      </p:sp>
      <p:sp>
        <p:nvSpPr>
          <p:cNvPr id="12" name="TextBox 11"/>
          <p:cNvSpPr txBox="1"/>
          <p:nvPr/>
        </p:nvSpPr>
        <p:spPr>
          <a:xfrm>
            <a:off x="11284077" y="2"/>
            <a:ext cx="907924" cy="1200329"/>
          </a:xfrm>
          <a:prstGeom prst="rect">
            <a:avLst/>
          </a:prstGeom>
          <a:noFill/>
        </p:spPr>
        <p:txBody>
          <a:bodyPr wrap="square" rtlCol="0">
            <a:spAutoFit/>
          </a:bodyPr>
          <a:lstStyle/>
          <a:p>
            <a:r>
              <a:rPr lang="en-US" sz="7200" dirty="0" smtClean="0">
                <a:solidFill>
                  <a:schemeClr val="accent2">
                    <a:lumMod val="75000"/>
                  </a:schemeClr>
                </a:solidFill>
              </a:rPr>
              <a:t>4</a:t>
            </a:r>
            <a:endParaRPr lang="en-US" sz="7200" dirty="0">
              <a:solidFill>
                <a:schemeClr val="accent2">
                  <a:lumMod val="75000"/>
                </a:schemeClr>
              </a:solidFill>
            </a:endParaRPr>
          </a:p>
        </p:txBody>
      </p:sp>
    </p:spTree>
    <p:extLst>
      <p:ext uri="{BB962C8B-B14F-4D97-AF65-F5344CB8AC3E}">
        <p14:creationId xmlns:p14="http://schemas.microsoft.com/office/powerpoint/2010/main" val="20288001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20141124_113719.jpg"/>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flipH="1">
            <a:off x="5982834" y="1537654"/>
            <a:ext cx="4152815" cy="4114800"/>
          </a:xfrm>
          <a:prstGeom prst="rect">
            <a:avLst/>
          </a:prstGeom>
        </p:spPr>
      </p:pic>
      <p:pic>
        <p:nvPicPr>
          <p:cNvPr id="4" name="Picture 3" descr="IMG_8937.jpg"/>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flipH="1">
            <a:off x="2606999" y="1080454"/>
            <a:ext cx="2780315" cy="4572000"/>
          </a:xfrm>
          <a:prstGeom prst="rect">
            <a:avLst/>
          </a:prstGeom>
        </p:spPr>
      </p:pic>
      <p:sp>
        <p:nvSpPr>
          <p:cNvPr id="5" name="TextBox 4"/>
          <p:cNvSpPr txBox="1"/>
          <p:nvPr/>
        </p:nvSpPr>
        <p:spPr>
          <a:xfrm>
            <a:off x="2607000" y="5752543"/>
            <a:ext cx="2780315" cy="738664"/>
          </a:xfrm>
          <a:prstGeom prst="rect">
            <a:avLst/>
          </a:prstGeom>
          <a:noFill/>
        </p:spPr>
        <p:txBody>
          <a:bodyPr wrap="square" rtlCol="0">
            <a:spAutoFit/>
          </a:bodyPr>
          <a:lstStyle/>
          <a:p>
            <a:r>
              <a:rPr lang="en-US" sz="1400" dirty="0"/>
              <a:t>After assessing and reporting the situation, the team responds by removing wet items from shelving</a:t>
            </a:r>
          </a:p>
        </p:txBody>
      </p:sp>
      <p:sp>
        <p:nvSpPr>
          <p:cNvPr id="6" name="TextBox 5"/>
          <p:cNvSpPr txBox="1"/>
          <p:nvPr/>
        </p:nvSpPr>
        <p:spPr>
          <a:xfrm>
            <a:off x="5950268" y="5652457"/>
            <a:ext cx="3889078" cy="307777"/>
          </a:xfrm>
          <a:prstGeom prst="rect">
            <a:avLst/>
          </a:prstGeom>
          <a:noFill/>
        </p:spPr>
        <p:txBody>
          <a:bodyPr wrap="none" rtlCol="0">
            <a:spAutoFit/>
          </a:bodyPr>
          <a:lstStyle/>
          <a:p>
            <a:r>
              <a:rPr lang="en-US" sz="1400" dirty="0"/>
              <a:t>Wet collections being transported to recovery area</a:t>
            </a:r>
          </a:p>
        </p:txBody>
      </p:sp>
      <p:sp>
        <p:nvSpPr>
          <p:cNvPr id="9" name="Rectangle 8"/>
          <p:cNvSpPr/>
          <p:nvPr/>
        </p:nvSpPr>
        <p:spPr>
          <a:xfrm>
            <a:off x="1090056" y="402952"/>
            <a:ext cx="8881729" cy="461665"/>
          </a:xfrm>
          <a:prstGeom prst="rect">
            <a:avLst/>
          </a:prstGeom>
        </p:spPr>
        <p:txBody>
          <a:bodyPr wrap="square">
            <a:spAutoFit/>
          </a:bodyPr>
          <a:lstStyle/>
          <a:p>
            <a:r>
              <a:rPr lang="en-US" sz="2400" b="1" dirty="0" smtClean="0">
                <a:solidFill>
                  <a:schemeClr val="accent2">
                    <a:lumMod val="75000"/>
                  </a:schemeClr>
                </a:solidFill>
                <a:latin typeface="Arial" charset="0"/>
                <a:ea typeface="Arial" charset="0"/>
                <a:cs typeface="Arial" charset="0"/>
              </a:rPr>
              <a:t>WORKSHOP</a:t>
            </a:r>
            <a:r>
              <a:rPr lang="en-US" sz="2400" b="1" dirty="0" smtClean="0">
                <a:latin typeface="Arial" charset="0"/>
                <a:ea typeface="Arial" charset="0"/>
                <a:cs typeface="Arial" charset="0"/>
              </a:rPr>
              <a:t> Collections </a:t>
            </a:r>
            <a:r>
              <a:rPr lang="en-US" sz="2400" b="1" dirty="0">
                <a:latin typeface="Arial" charset="0"/>
                <a:ea typeface="Arial" charset="0"/>
                <a:cs typeface="Arial" charset="0"/>
              </a:rPr>
              <a:t>Emergency Response &amp; </a:t>
            </a:r>
            <a:r>
              <a:rPr lang="en-US" sz="2400" b="1" dirty="0" smtClean="0">
                <a:latin typeface="Arial" charset="0"/>
                <a:ea typeface="Arial" charset="0"/>
                <a:cs typeface="Arial" charset="0"/>
              </a:rPr>
              <a:t>Recovery</a:t>
            </a:r>
            <a:endParaRPr lang="en-US" sz="2400" b="1" dirty="0">
              <a:latin typeface="Arial" charset="0"/>
              <a:ea typeface="Arial" charset="0"/>
              <a:cs typeface="Arial" charset="0"/>
            </a:endParaRPr>
          </a:p>
        </p:txBody>
      </p:sp>
      <p:sp>
        <p:nvSpPr>
          <p:cNvPr id="10" name="TextBox 9"/>
          <p:cNvSpPr txBox="1"/>
          <p:nvPr/>
        </p:nvSpPr>
        <p:spPr>
          <a:xfrm>
            <a:off x="11284077" y="2"/>
            <a:ext cx="907924" cy="1200329"/>
          </a:xfrm>
          <a:prstGeom prst="rect">
            <a:avLst/>
          </a:prstGeom>
          <a:noFill/>
        </p:spPr>
        <p:txBody>
          <a:bodyPr wrap="square" rtlCol="0">
            <a:spAutoFit/>
          </a:bodyPr>
          <a:lstStyle/>
          <a:p>
            <a:r>
              <a:rPr lang="en-US" sz="7200" dirty="0" smtClean="0">
                <a:solidFill>
                  <a:schemeClr val="accent2">
                    <a:lumMod val="75000"/>
                  </a:schemeClr>
                </a:solidFill>
              </a:rPr>
              <a:t>4</a:t>
            </a:r>
            <a:endParaRPr lang="en-US" sz="7200" dirty="0">
              <a:solidFill>
                <a:schemeClr val="accent2">
                  <a:lumMod val="75000"/>
                </a:schemeClr>
              </a:solidFill>
            </a:endParaRPr>
          </a:p>
        </p:txBody>
      </p:sp>
    </p:spTree>
    <p:extLst>
      <p:ext uri="{BB962C8B-B14F-4D97-AF65-F5344CB8AC3E}">
        <p14:creationId xmlns:p14="http://schemas.microsoft.com/office/powerpoint/2010/main" val="2980176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_20141124_165658.jpg"/>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4974306" y="1123622"/>
            <a:ext cx="5406343" cy="3657600"/>
          </a:xfrm>
          <a:prstGeom prst="rect">
            <a:avLst/>
          </a:prstGeom>
        </p:spPr>
      </p:pic>
      <p:sp>
        <p:nvSpPr>
          <p:cNvPr id="7" name="TextBox 6"/>
          <p:cNvSpPr txBox="1"/>
          <p:nvPr/>
        </p:nvSpPr>
        <p:spPr>
          <a:xfrm>
            <a:off x="4974306" y="4995240"/>
            <a:ext cx="1684948" cy="307777"/>
          </a:xfrm>
          <a:prstGeom prst="rect">
            <a:avLst/>
          </a:prstGeom>
          <a:noFill/>
        </p:spPr>
        <p:txBody>
          <a:bodyPr wrap="none" rtlCol="0">
            <a:spAutoFit/>
          </a:bodyPr>
          <a:lstStyle/>
          <a:p>
            <a:r>
              <a:rPr lang="en-US" sz="1400" dirty="0"/>
              <a:t>Air drying wet books</a:t>
            </a:r>
          </a:p>
        </p:txBody>
      </p:sp>
      <p:pic>
        <p:nvPicPr>
          <p:cNvPr id="2050" name="Picture 2" descr="Z:\cityu workshop\day 1\DSCF2154.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60625" y="1123622"/>
            <a:ext cx="3002219" cy="4572000"/>
          </a:xfrm>
          <a:prstGeom prst="rect">
            <a:avLst/>
          </a:prstGeom>
          <a:noFill/>
        </p:spPr>
      </p:pic>
      <p:sp>
        <p:nvSpPr>
          <p:cNvPr id="6" name="Rectangle 5"/>
          <p:cNvSpPr/>
          <p:nvPr/>
        </p:nvSpPr>
        <p:spPr>
          <a:xfrm>
            <a:off x="1090056" y="402952"/>
            <a:ext cx="8881729" cy="461665"/>
          </a:xfrm>
          <a:prstGeom prst="rect">
            <a:avLst/>
          </a:prstGeom>
        </p:spPr>
        <p:txBody>
          <a:bodyPr wrap="square">
            <a:spAutoFit/>
          </a:bodyPr>
          <a:lstStyle/>
          <a:p>
            <a:r>
              <a:rPr lang="en-US" sz="2400" b="1" dirty="0" smtClean="0">
                <a:solidFill>
                  <a:schemeClr val="accent2">
                    <a:lumMod val="75000"/>
                  </a:schemeClr>
                </a:solidFill>
                <a:latin typeface="Arial" charset="0"/>
                <a:ea typeface="Arial" charset="0"/>
                <a:cs typeface="Arial" charset="0"/>
              </a:rPr>
              <a:t>WORKSHOP</a:t>
            </a:r>
            <a:r>
              <a:rPr lang="en-US" sz="2400" b="1" dirty="0" smtClean="0">
                <a:latin typeface="Arial" charset="0"/>
                <a:ea typeface="Arial" charset="0"/>
                <a:cs typeface="Arial" charset="0"/>
              </a:rPr>
              <a:t> Collections </a:t>
            </a:r>
            <a:r>
              <a:rPr lang="en-US" sz="2400" b="1" dirty="0">
                <a:latin typeface="Arial" charset="0"/>
                <a:ea typeface="Arial" charset="0"/>
                <a:cs typeface="Arial" charset="0"/>
              </a:rPr>
              <a:t>Emergency Response &amp; </a:t>
            </a:r>
            <a:r>
              <a:rPr lang="en-US" sz="2400" b="1" dirty="0" smtClean="0">
                <a:latin typeface="Arial" charset="0"/>
                <a:ea typeface="Arial" charset="0"/>
                <a:cs typeface="Arial" charset="0"/>
              </a:rPr>
              <a:t>Recovery</a:t>
            </a:r>
            <a:endParaRPr lang="en-US" sz="2400" b="1" dirty="0">
              <a:latin typeface="Arial" charset="0"/>
              <a:ea typeface="Arial" charset="0"/>
              <a:cs typeface="Arial" charset="0"/>
            </a:endParaRPr>
          </a:p>
        </p:txBody>
      </p:sp>
      <p:sp>
        <p:nvSpPr>
          <p:cNvPr id="9" name="TextBox 8"/>
          <p:cNvSpPr txBox="1"/>
          <p:nvPr/>
        </p:nvSpPr>
        <p:spPr>
          <a:xfrm>
            <a:off x="11284077" y="2"/>
            <a:ext cx="907924" cy="1200329"/>
          </a:xfrm>
          <a:prstGeom prst="rect">
            <a:avLst/>
          </a:prstGeom>
          <a:noFill/>
        </p:spPr>
        <p:txBody>
          <a:bodyPr wrap="square" rtlCol="0">
            <a:spAutoFit/>
          </a:bodyPr>
          <a:lstStyle/>
          <a:p>
            <a:r>
              <a:rPr lang="en-US" sz="7200" dirty="0" smtClean="0">
                <a:solidFill>
                  <a:schemeClr val="accent2">
                    <a:lumMod val="75000"/>
                  </a:schemeClr>
                </a:solidFill>
              </a:rPr>
              <a:t>4</a:t>
            </a:r>
            <a:endParaRPr lang="en-US" sz="7200" dirty="0">
              <a:solidFill>
                <a:schemeClr val="accent2">
                  <a:lumMod val="75000"/>
                </a:schemeClr>
              </a:solidFill>
            </a:endParaRPr>
          </a:p>
        </p:txBody>
      </p:sp>
    </p:spTree>
    <p:extLst>
      <p:ext uri="{BB962C8B-B14F-4D97-AF65-F5344CB8AC3E}">
        <p14:creationId xmlns:p14="http://schemas.microsoft.com/office/powerpoint/2010/main" val="8510980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_20141125_101128.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923764" y="1409757"/>
            <a:ext cx="3429000" cy="4572000"/>
          </a:xfrm>
          <a:prstGeom prst="rect">
            <a:avLst/>
          </a:prstGeom>
        </p:spPr>
      </p:pic>
      <p:pic>
        <p:nvPicPr>
          <p:cNvPr id="6" name="Picture 5" descr="IMG_20141125_112629.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508969" y="1409757"/>
            <a:ext cx="4876800" cy="3657600"/>
          </a:xfrm>
          <a:prstGeom prst="rect">
            <a:avLst/>
          </a:prstGeom>
        </p:spPr>
      </p:pic>
      <p:sp>
        <p:nvSpPr>
          <p:cNvPr id="7" name="TextBox 6"/>
          <p:cNvSpPr txBox="1"/>
          <p:nvPr/>
        </p:nvSpPr>
        <p:spPr>
          <a:xfrm>
            <a:off x="5508969" y="5087964"/>
            <a:ext cx="4876800" cy="954107"/>
          </a:xfrm>
          <a:prstGeom prst="rect">
            <a:avLst/>
          </a:prstGeom>
          <a:noFill/>
        </p:spPr>
        <p:txBody>
          <a:bodyPr wrap="square" rtlCol="0">
            <a:spAutoFit/>
          </a:bodyPr>
          <a:lstStyle/>
          <a:p>
            <a:r>
              <a:rPr lang="en-US" sz="1400" dirty="0"/>
              <a:t>Left: film is clipped to a line to dry. The clip at the bottom prevents the film from curling</a:t>
            </a:r>
          </a:p>
          <a:p>
            <a:r>
              <a:rPr lang="en-US" sz="1400" dirty="0"/>
              <a:t>Above: photographs, slides, and film cassette laid out on blotter to air dry</a:t>
            </a:r>
          </a:p>
        </p:txBody>
      </p:sp>
      <p:sp>
        <p:nvSpPr>
          <p:cNvPr id="9" name="Rectangle 8"/>
          <p:cNvSpPr/>
          <p:nvPr/>
        </p:nvSpPr>
        <p:spPr>
          <a:xfrm>
            <a:off x="1090056" y="402952"/>
            <a:ext cx="8881729" cy="461665"/>
          </a:xfrm>
          <a:prstGeom prst="rect">
            <a:avLst/>
          </a:prstGeom>
        </p:spPr>
        <p:txBody>
          <a:bodyPr wrap="square">
            <a:spAutoFit/>
          </a:bodyPr>
          <a:lstStyle/>
          <a:p>
            <a:r>
              <a:rPr lang="en-US" sz="2400" b="1" dirty="0" smtClean="0">
                <a:solidFill>
                  <a:schemeClr val="accent2">
                    <a:lumMod val="75000"/>
                  </a:schemeClr>
                </a:solidFill>
                <a:latin typeface="Arial" charset="0"/>
                <a:ea typeface="Arial" charset="0"/>
                <a:cs typeface="Arial" charset="0"/>
              </a:rPr>
              <a:t>WORKSHOP</a:t>
            </a:r>
            <a:r>
              <a:rPr lang="en-US" sz="2400" b="1" dirty="0" smtClean="0">
                <a:latin typeface="Arial" charset="0"/>
                <a:ea typeface="Arial" charset="0"/>
                <a:cs typeface="Arial" charset="0"/>
              </a:rPr>
              <a:t> Collections </a:t>
            </a:r>
            <a:r>
              <a:rPr lang="en-US" sz="2400" b="1" dirty="0">
                <a:latin typeface="Arial" charset="0"/>
                <a:ea typeface="Arial" charset="0"/>
                <a:cs typeface="Arial" charset="0"/>
              </a:rPr>
              <a:t>Emergency Response &amp; </a:t>
            </a:r>
            <a:r>
              <a:rPr lang="en-US" sz="2400" b="1" dirty="0" smtClean="0">
                <a:latin typeface="Arial" charset="0"/>
                <a:ea typeface="Arial" charset="0"/>
                <a:cs typeface="Arial" charset="0"/>
              </a:rPr>
              <a:t>Recovery</a:t>
            </a:r>
            <a:endParaRPr lang="en-US" sz="2400" b="1" dirty="0">
              <a:latin typeface="Arial" charset="0"/>
              <a:ea typeface="Arial" charset="0"/>
              <a:cs typeface="Arial" charset="0"/>
            </a:endParaRPr>
          </a:p>
        </p:txBody>
      </p:sp>
      <p:sp>
        <p:nvSpPr>
          <p:cNvPr id="10" name="TextBox 9"/>
          <p:cNvSpPr txBox="1"/>
          <p:nvPr/>
        </p:nvSpPr>
        <p:spPr>
          <a:xfrm>
            <a:off x="11284077" y="2"/>
            <a:ext cx="907924" cy="1200329"/>
          </a:xfrm>
          <a:prstGeom prst="rect">
            <a:avLst/>
          </a:prstGeom>
          <a:noFill/>
        </p:spPr>
        <p:txBody>
          <a:bodyPr wrap="square" rtlCol="0">
            <a:spAutoFit/>
          </a:bodyPr>
          <a:lstStyle/>
          <a:p>
            <a:r>
              <a:rPr lang="en-US" sz="7200" dirty="0" smtClean="0">
                <a:solidFill>
                  <a:schemeClr val="accent2">
                    <a:lumMod val="75000"/>
                  </a:schemeClr>
                </a:solidFill>
              </a:rPr>
              <a:t>4</a:t>
            </a:r>
            <a:endParaRPr lang="en-US" sz="7200" dirty="0">
              <a:solidFill>
                <a:schemeClr val="accent2">
                  <a:lumMod val="75000"/>
                </a:schemeClr>
              </a:solidFill>
            </a:endParaRPr>
          </a:p>
        </p:txBody>
      </p:sp>
    </p:spTree>
    <p:extLst>
      <p:ext uri="{BB962C8B-B14F-4D97-AF65-F5344CB8AC3E}">
        <p14:creationId xmlns:p14="http://schemas.microsoft.com/office/powerpoint/2010/main" val="17277746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8514" y="740530"/>
            <a:ext cx="11524309" cy="4878259"/>
          </a:xfrm>
          <a:prstGeom prst="rect">
            <a:avLst/>
          </a:prstGeom>
          <a:noFill/>
        </p:spPr>
        <p:txBody>
          <a:bodyPr wrap="none" rtlCol="0">
            <a:spAutoFit/>
          </a:bodyPr>
          <a:lstStyle/>
          <a:p>
            <a:r>
              <a:rPr lang="en-US" sz="2800" dirty="0" smtClean="0">
                <a:latin typeface="Arial" charset="0"/>
                <a:ea typeface="Arial" charset="0"/>
                <a:cs typeface="Arial" charset="0"/>
              </a:rPr>
              <a:t>OUTLINE</a:t>
            </a:r>
          </a:p>
          <a:p>
            <a:endParaRPr lang="en-US" sz="2800" dirty="0">
              <a:latin typeface="Arial" charset="0"/>
              <a:ea typeface="Arial" charset="0"/>
              <a:cs typeface="Arial" charset="0"/>
            </a:endParaRPr>
          </a:p>
          <a:p>
            <a:pPr marL="285750" indent="-285750">
              <a:lnSpc>
                <a:spcPct val="200000"/>
              </a:lnSpc>
              <a:buClr>
                <a:srgbClr val="FF7101"/>
              </a:buClr>
              <a:buFont typeface="ArialUnicodeMS" charset="0"/>
              <a:buChar char="✼"/>
            </a:pPr>
            <a:r>
              <a:rPr lang="en-US" sz="2800" dirty="0" smtClean="0">
                <a:latin typeface="Arial" charset="0"/>
                <a:ea typeface="Arial" charset="0"/>
                <a:cs typeface="Arial" charset="0"/>
              </a:rPr>
              <a:t> </a:t>
            </a:r>
            <a:r>
              <a:rPr lang="en-US" sz="2800" dirty="0">
                <a:latin typeface="Arial" charset="0"/>
                <a:ea typeface="Arial" charset="0"/>
                <a:cs typeface="Arial" charset="0"/>
              </a:rPr>
              <a:t>P</a:t>
            </a:r>
            <a:r>
              <a:rPr lang="en-US" sz="2800" dirty="0" smtClean="0">
                <a:latin typeface="Arial" charset="0"/>
                <a:ea typeface="Arial" charset="0"/>
                <a:cs typeface="Arial" charset="0"/>
              </a:rPr>
              <a:t>reservation in general</a:t>
            </a:r>
          </a:p>
          <a:p>
            <a:pPr marL="285750" indent="-285750">
              <a:lnSpc>
                <a:spcPct val="200000"/>
              </a:lnSpc>
              <a:buClr>
                <a:srgbClr val="FF7101"/>
              </a:buClr>
              <a:buFont typeface="ArialUnicodeMS" charset="0"/>
              <a:buChar char="✼"/>
            </a:pPr>
            <a:r>
              <a:rPr lang="en-US" sz="2800" dirty="0" smtClean="0">
                <a:latin typeface="Arial" charset="0"/>
                <a:ea typeface="Arial" charset="0"/>
                <a:cs typeface="Arial" charset="0"/>
              </a:rPr>
              <a:t> Preservation at HKU Libraries</a:t>
            </a:r>
          </a:p>
          <a:p>
            <a:pPr marL="285750" indent="-285750">
              <a:lnSpc>
                <a:spcPct val="150000"/>
              </a:lnSpc>
              <a:buClr>
                <a:srgbClr val="FF7101"/>
              </a:buClr>
              <a:buFont typeface="ArialUnicodeMS" charset="0"/>
              <a:buChar char="✼"/>
            </a:pPr>
            <a:r>
              <a:rPr lang="en-US" sz="2800" dirty="0" smtClean="0">
                <a:latin typeface="Arial" charset="0"/>
                <a:ea typeface="Arial" charset="0"/>
                <a:cs typeface="Arial" charset="0"/>
              </a:rPr>
              <a:t> How we strive to lead and collaborate through preservation outreach</a:t>
            </a:r>
          </a:p>
          <a:p>
            <a:pPr>
              <a:lnSpc>
                <a:spcPct val="150000"/>
              </a:lnSpc>
              <a:buClr>
                <a:srgbClr val="FF7101"/>
              </a:buClr>
            </a:pPr>
            <a:r>
              <a:rPr lang="en-US" dirty="0" smtClean="0">
                <a:latin typeface="Arial" charset="0"/>
                <a:ea typeface="Arial" charset="0"/>
                <a:cs typeface="Arial" charset="0"/>
              </a:rPr>
              <a:t>                                WORKSHOPS </a:t>
            </a:r>
            <a:r>
              <a:rPr lang="en-US" dirty="0" smtClean="0">
                <a:solidFill>
                  <a:schemeClr val="accent6">
                    <a:lumMod val="75000"/>
                  </a:schemeClr>
                </a:solidFill>
                <a:latin typeface="Arial" charset="0"/>
                <a:ea typeface="Arial" charset="0"/>
                <a:cs typeface="Arial" charset="0"/>
              </a:rPr>
              <a:t>  •   </a:t>
            </a:r>
            <a:r>
              <a:rPr lang="en-US" dirty="0" smtClean="0">
                <a:latin typeface="Arial" charset="0"/>
                <a:ea typeface="Arial" charset="0"/>
                <a:cs typeface="Arial" charset="0"/>
              </a:rPr>
              <a:t>LECTURES</a:t>
            </a:r>
            <a:r>
              <a:rPr lang="en-US" dirty="0" smtClean="0">
                <a:solidFill>
                  <a:schemeClr val="accent2">
                    <a:lumMod val="50000"/>
                  </a:schemeClr>
                </a:solidFill>
                <a:latin typeface="Arial" charset="0"/>
                <a:ea typeface="Arial" charset="0"/>
                <a:cs typeface="Arial" charset="0"/>
              </a:rPr>
              <a:t>  </a:t>
            </a:r>
            <a:r>
              <a:rPr lang="en-US" dirty="0" smtClean="0">
                <a:solidFill>
                  <a:schemeClr val="accent6">
                    <a:lumMod val="75000"/>
                  </a:schemeClr>
                </a:solidFill>
                <a:latin typeface="Arial" charset="0"/>
                <a:ea typeface="Arial" charset="0"/>
                <a:cs typeface="Arial" charset="0"/>
              </a:rPr>
              <a:t> •   </a:t>
            </a:r>
            <a:r>
              <a:rPr lang="en-US" dirty="0" smtClean="0">
                <a:latin typeface="Arial" charset="0"/>
                <a:ea typeface="Arial" charset="0"/>
                <a:cs typeface="Arial" charset="0"/>
              </a:rPr>
              <a:t>EXHIBITIONS</a:t>
            </a:r>
            <a:r>
              <a:rPr lang="en-US" dirty="0" smtClean="0">
                <a:solidFill>
                  <a:schemeClr val="accent6">
                    <a:lumMod val="75000"/>
                  </a:schemeClr>
                </a:solidFill>
                <a:latin typeface="Arial" charset="0"/>
                <a:ea typeface="Arial" charset="0"/>
                <a:cs typeface="Arial" charset="0"/>
              </a:rPr>
              <a:t> </a:t>
            </a:r>
            <a:r>
              <a:rPr lang="en-US" dirty="0">
                <a:solidFill>
                  <a:schemeClr val="accent6">
                    <a:lumMod val="75000"/>
                  </a:schemeClr>
                </a:solidFill>
                <a:latin typeface="Arial" charset="0"/>
                <a:ea typeface="Arial" charset="0"/>
                <a:cs typeface="Arial" charset="0"/>
              </a:rPr>
              <a:t> • </a:t>
            </a:r>
            <a:r>
              <a:rPr lang="en-US" dirty="0" smtClean="0">
                <a:solidFill>
                  <a:schemeClr val="accent6">
                    <a:lumMod val="75000"/>
                  </a:schemeClr>
                </a:solidFill>
                <a:latin typeface="Arial" charset="0"/>
                <a:ea typeface="Arial" charset="0"/>
                <a:cs typeface="Arial" charset="0"/>
              </a:rPr>
              <a:t>  </a:t>
            </a:r>
            <a:r>
              <a:rPr lang="en-US" dirty="0" smtClean="0">
                <a:latin typeface="Arial" charset="0"/>
                <a:ea typeface="Arial" charset="0"/>
                <a:cs typeface="Arial" charset="0"/>
              </a:rPr>
              <a:t>ACTIVITIES</a:t>
            </a:r>
          </a:p>
          <a:p>
            <a:pPr marL="285750" indent="-285750">
              <a:lnSpc>
                <a:spcPct val="200000"/>
              </a:lnSpc>
              <a:buClr>
                <a:srgbClr val="FF7101"/>
              </a:buClr>
              <a:buFont typeface="ArialUnicodeMS" charset="0"/>
              <a:buChar char="✼"/>
            </a:pPr>
            <a:r>
              <a:rPr lang="en-US" sz="2800" dirty="0" smtClean="0">
                <a:latin typeface="Arial" charset="0"/>
                <a:ea typeface="Arial" charset="0"/>
                <a:cs typeface="Arial" charset="0"/>
              </a:rPr>
              <a:t> Participant activity</a:t>
            </a:r>
          </a:p>
          <a:p>
            <a:endParaRPr lang="en-US" dirty="0"/>
          </a:p>
        </p:txBody>
      </p:sp>
    </p:spTree>
    <p:extLst>
      <p:ext uri="{BB962C8B-B14F-4D97-AF65-F5344CB8AC3E}">
        <p14:creationId xmlns:p14="http://schemas.microsoft.com/office/powerpoint/2010/main" val="15043957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20141125_112928.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520677" y="1747631"/>
            <a:ext cx="4876800" cy="3657600"/>
          </a:xfrm>
          <a:prstGeom prst="rect">
            <a:avLst/>
          </a:prstGeom>
        </p:spPr>
      </p:pic>
      <p:pic>
        <p:nvPicPr>
          <p:cNvPr id="4" name="Picture 3" descr="Hands on 19.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348981" y="1747631"/>
            <a:ext cx="2743200" cy="3657600"/>
          </a:xfrm>
          <a:prstGeom prst="rect">
            <a:avLst/>
          </a:prstGeom>
        </p:spPr>
      </p:pic>
      <p:sp>
        <p:nvSpPr>
          <p:cNvPr id="6" name="TextBox 5"/>
          <p:cNvSpPr txBox="1"/>
          <p:nvPr/>
        </p:nvSpPr>
        <p:spPr>
          <a:xfrm>
            <a:off x="3608285" y="5551464"/>
            <a:ext cx="5086649" cy="307777"/>
          </a:xfrm>
          <a:prstGeom prst="rect">
            <a:avLst/>
          </a:prstGeom>
          <a:noFill/>
        </p:spPr>
        <p:txBody>
          <a:bodyPr wrap="none" rtlCol="0">
            <a:spAutoFit/>
          </a:bodyPr>
          <a:lstStyle/>
          <a:p>
            <a:r>
              <a:rPr lang="en-US" sz="1400" dirty="0"/>
              <a:t>Magnetic media is checked for moisture content and opened to dry</a:t>
            </a:r>
          </a:p>
        </p:txBody>
      </p:sp>
      <p:sp>
        <p:nvSpPr>
          <p:cNvPr id="8" name="Rectangle 7"/>
          <p:cNvSpPr/>
          <p:nvPr/>
        </p:nvSpPr>
        <p:spPr>
          <a:xfrm>
            <a:off x="1090056" y="402952"/>
            <a:ext cx="8881729" cy="461665"/>
          </a:xfrm>
          <a:prstGeom prst="rect">
            <a:avLst/>
          </a:prstGeom>
        </p:spPr>
        <p:txBody>
          <a:bodyPr wrap="square">
            <a:spAutoFit/>
          </a:bodyPr>
          <a:lstStyle/>
          <a:p>
            <a:r>
              <a:rPr lang="en-US" sz="2400" b="1" dirty="0" smtClean="0">
                <a:solidFill>
                  <a:schemeClr val="accent2">
                    <a:lumMod val="75000"/>
                  </a:schemeClr>
                </a:solidFill>
                <a:latin typeface="Arial" charset="0"/>
                <a:ea typeface="Arial" charset="0"/>
                <a:cs typeface="Arial" charset="0"/>
              </a:rPr>
              <a:t>WORKSHOP</a:t>
            </a:r>
            <a:r>
              <a:rPr lang="en-US" sz="2400" b="1" dirty="0" smtClean="0">
                <a:latin typeface="Arial" charset="0"/>
                <a:ea typeface="Arial" charset="0"/>
                <a:cs typeface="Arial" charset="0"/>
              </a:rPr>
              <a:t> Collections </a:t>
            </a:r>
            <a:r>
              <a:rPr lang="en-US" sz="2400" b="1" dirty="0">
                <a:latin typeface="Arial" charset="0"/>
                <a:ea typeface="Arial" charset="0"/>
                <a:cs typeface="Arial" charset="0"/>
              </a:rPr>
              <a:t>Emergency Response &amp; </a:t>
            </a:r>
            <a:r>
              <a:rPr lang="en-US" sz="2400" b="1" dirty="0" smtClean="0">
                <a:latin typeface="Arial" charset="0"/>
                <a:ea typeface="Arial" charset="0"/>
                <a:cs typeface="Arial" charset="0"/>
              </a:rPr>
              <a:t>Recovery</a:t>
            </a:r>
            <a:endParaRPr lang="en-US" sz="2400" b="1" dirty="0">
              <a:latin typeface="Arial" charset="0"/>
              <a:ea typeface="Arial" charset="0"/>
              <a:cs typeface="Arial" charset="0"/>
            </a:endParaRPr>
          </a:p>
        </p:txBody>
      </p:sp>
      <p:sp>
        <p:nvSpPr>
          <p:cNvPr id="9" name="TextBox 8"/>
          <p:cNvSpPr txBox="1"/>
          <p:nvPr/>
        </p:nvSpPr>
        <p:spPr>
          <a:xfrm>
            <a:off x="11284077" y="2"/>
            <a:ext cx="907924" cy="1200329"/>
          </a:xfrm>
          <a:prstGeom prst="rect">
            <a:avLst/>
          </a:prstGeom>
          <a:noFill/>
        </p:spPr>
        <p:txBody>
          <a:bodyPr wrap="square" rtlCol="0">
            <a:spAutoFit/>
          </a:bodyPr>
          <a:lstStyle/>
          <a:p>
            <a:r>
              <a:rPr lang="en-US" sz="7200" dirty="0" smtClean="0">
                <a:solidFill>
                  <a:schemeClr val="accent2">
                    <a:lumMod val="75000"/>
                  </a:schemeClr>
                </a:solidFill>
              </a:rPr>
              <a:t>4</a:t>
            </a:r>
            <a:endParaRPr lang="en-US" sz="7200" dirty="0">
              <a:solidFill>
                <a:schemeClr val="accent2">
                  <a:lumMod val="75000"/>
                </a:schemeClr>
              </a:solidFill>
            </a:endParaRPr>
          </a:p>
        </p:txBody>
      </p:sp>
    </p:spTree>
    <p:extLst>
      <p:ext uri="{BB962C8B-B14F-4D97-AF65-F5344CB8AC3E}">
        <p14:creationId xmlns:p14="http://schemas.microsoft.com/office/powerpoint/2010/main" val="4345837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Z:\cityu workshop\day 2\DSCF2274.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523541" y="1306418"/>
            <a:ext cx="4555699" cy="3429000"/>
          </a:xfrm>
          <a:prstGeom prst="rect">
            <a:avLst/>
          </a:prstGeom>
          <a:noFill/>
        </p:spPr>
      </p:pic>
      <p:pic>
        <p:nvPicPr>
          <p:cNvPr id="1027" name="Picture 3" descr="Z:\cityu workshop\day 1\DSCF2142.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192155" y="1306418"/>
            <a:ext cx="3024792" cy="4572000"/>
          </a:xfrm>
          <a:prstGeom prst="rect">
            <a:avLst/>
          </a:prstGeom>
          <a:noFill/>
        </p:spPr>
      </p:pic>
      <p:sp>
        <p:nvSpPr>
          <p:cNvPr id="7" name="TextBox 6"/>
          <p:cNvSpPr txBox="1"/>
          <p:nvPr/>
        </p:nvSpPr>
        <p:spPr>
          <a:xfrm>
            <a:off x="2166029" y="5878421"/>
            <a:ext cx="1375698" cy="307777"/>
          </a:xfrm>
          <a:prstGeom prst="rect">
            <a:avLst/>
          </a:prstGeom>
          <a:noFill/>
        </p:spPr>
        <p:txBody>
          <a:bodyPr wrap="none" rtlCol="0">
            <a:spAutoFit/>
          </a:bodyPr>
          <a:lstStyle/>
          <a:p>
            <a:r>
              <a:rPr lang="en-US" sz="1400" dirty="0"/>
              <a:t>Decision making</a:t>
            </a:r>
          </a:p>
        </p:txBody>
      </p:sp>
      <p:sp>
        <p:nvSpPr>
          <p:cNvPr id="8" name="TextBox 7"/>
          <p:cNvSpPr txBox="1"/>
          <p:nvPr/>
        </p:nvSpPr>
        <p:spPr>
          <a:xfrm>
            <a:off x="5523540" y="4735421"/>
            <a:ext cx="1320490" cy="307777"/>
          </a:xfrm>
          <a:prstGeom prst="rect">
            <a:avLst/>
          </a:prstGeom>
          <a:noFill/>
        </p:spPr>
        <p:txBody>
          <a:bodyPr wrap="none" rtlCol="0">
            <a:spAutoFit/>
          </a:bodyPr>
          <a:lstStyle/>
          <a:p>
            <a:r>
              <a:rPr lang="en-US" sz="1400" dirty="0"/>
              <a:t>Documentation</a:t>
            </a:r>
          </a:p>
        </p:txBody>
      </p:sp>
      <p:sp>
        <p:nvSpPr>
          <p:cNvPr id="9" name="Rectangle 8"/>
          <p:cNvSpPr/>
          <p:nvPr/>
        </p:nvSpPr>
        <p:spPr>
          <a:xfrm>
            <a:off x="1090056" y="402952"/>
            <a:ext cx="8881729" cy="461665"/>
          </a:xfrm>
          <a:prstGeom prst="rect">
            <a:avLst/>
          </a:prstGeom>
        </p:spPr>
        <p:txBody>
          <a:bodyPr wrap="square">
            <a:spAutoFit/>
          </a:bodyPr>
          <a:lstStyle/>
          <a:p>
            <a:r>
              <a:rPr lang="en-US" sz="2400" b="1" dirty="0" smtClean="0">
                <a:solidFill>
                  <a:schemeClr val="accent2">
                    <a:lumMod val="75000"/>
                  </a:schemeClr>
                </a:solidFill>
                <a:latin typeface="Arial" charset="0"/>
                <a:ea typeface="Arial" charset="0"/>
                <a:cs typeface="Arial" charset="0"/>
              </a:rPr>
              <a:t>WORKSHOP</a:t>
            </a:r>
            <a:r>
              <a:rPr lang="en-US" sz="2400" b="1" dirty="0" smtClean="0">
                <a:latin typeface="Arial" charset="0"/>
                <a:ea typeface="Arial" charset="0"/>
                <a:cs typeface="Arial" charset="0"/>
              </a:rPr>
              <a:t> Collections </a:t>
            </a:r>
            <a:r>
              <a:rPr lang="en-US" sz="2400" b="1" dirty="0">
                <a:latin typeface="Arial" charset="0"/>
                <a:ea typeface="Arial" charset="0"/>
                <a:cs typeface="Arial" charset="0"/>
              </a:rPr>
              <a:t>Emergency Response &amp; </a:t>
            </a:r>
            <a:r>
              <a:rPr lang="en-US" sz="2400" b="1" dirty="0" smtClean="0">
                <a:latin typeface="Arial" charset="0"/>
                <a:ea typeface="Arial" charset="0"/>
                <a:cs typeface="Arial" charset="0"/>
              </a:rPr>
              <a:t>Recovery</a:t>
            </a:r>
            <a:endParaRPr lang="en-US" sz="2400" b="1" dirty="0">
              <a:latin typeface="Arial" charset="0"/>
              <a:ea typeface="Arial" charset="0"/>
              <a:cs typeface="Arial" charset="0"/>
            </a:endParaRPr>
          </a:p>
        </p:txBody>
      </p:sp>
      <p:sp>
        <p:nvSpPr>
          <p:cNvPr id="10" name="TextBox 9"/>
          <p:cNvSpPr txBox="1"/>
          <p:nvPr/>
        </p:nvSpPr>
        <p:spPr>
          <a:xfrm>
            <a:off x="11284077" y="2"/>
            <a:ext cx="907924" cy="1200329"/>
          </a:xfrm>
          <a:prstGeom prst="rect">
            <a:avLst/>
          </a:prstGeom>
          <a:noFill/>
        </p:spPr>
        <p:txBody>
          <a:bodyPr wrap="square" rtlCol="0">
            <a:spAutoFit/>
          </a:bodyPr>
          <a:lstStyle/>
          <a:p>
            <a:r>
              <a:rPr lang="en-US" sz="7200" dirty="0" smtClean="0">
                <a:solidFill>
                  <a:schemeClr val="accent2">
                    <a:lumMod val="75000"/>
                  </a:schemeClr>
                </a:solidFill>
              </a:rPr>
              <a:t>4</a:t>
            </a:r>
            <a:endParaRPr lang="en-US" sz="7200" dirty="0">
              <a:solidFill>
                <a:schemeClr val="accent2">
                  <a:lumMod val="75000"/>
                </a:schemeClr>
              </a:solidFill>
            </a:endParaRPr>
          </a:p>
        </p:txBody>
      </p:sp>
    </p:spTree>
    <p:extLst>
      <p:ext uri="{BB962C8B-B14F-4D97-AF65-F5344CB8AC3E}">
        <p14:creationId xmlns:p14="http://schemas.microsoft.com/office/powerpoint/2010/main" val="4577238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20141124_165611.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520677" y="942582"/>
            <a:ext cx="4876800" cy="3657600"/>
          </a:xfrm>
          <a:prstGeom prst="rect">
            <a:avLst/>
          </a:prstGeom>
        </p:spPr>
      </p:pic>
      <p:pic>
        <p:nvPicPr>
          <p:cNvPr id="4" name="Picture 3" descr="IMG_20141124_165713.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11045" y="2947673"/>
            <a:ext cx="4876800" cy="3657600"/>
          </a:xfrm>
          <a:prstGeom prst="rect">
            <a:avLst/>
          </a:prstGeom>
        </p:spPr>
      </p:pic>
      <p:sp>
        <p:nvSpPr>
          <p:cNvPr id="5" name="TextBox 4"/>
          <p:cNvSpPr txBox="1"/>
          <p:nvPr/>
        </p:nvSpPr>
        <p:spPr>
          <a:xfrm>
            <a:off x="1911047" y="2560533"/>
            <a:ext cx="3031664" cy="307777"/>
          </a:xfrm>
          <a:prstGeom prst="rect">
            <a:avLst/>
          </a:prstGeom>
          <a:noFill/>
        </p:spPr>
        <p:txBody>
          <a:bodyPr wrap="none" rtlCol="0">
            <a:spAutoFit/>
          </a:bodyPr>
          <a:lstStyle/>
          <a:p>
            <a:r>
              <a:rPr lang="en-US" sz="1400" dirty="0"/>
              <a:t>Dust jackets suspended on a line to dry</a:t>
            </a:r>
          </a:p>
        </p:txBody>
      </p:sp>
      <p:sp>
        <p:nvSpPr>
          <p:cNvPr id="6" name="TextBox 5"/>
          <p:cNvSpPr txBox="1"/>
          <p:nvPr/>
        </p:nvSpPr>
        <p:spPr>
          <a:xfrm>
            <a:off x="6929922" y="4618500"/>
            <a:ext cx="3467557" cy="523220"/>
          </a:xfrm>
          <a:prstGeom prst="rect">
            <a:avLst/>
          </a:prstGeom>
          <a:noFill/>
        </p:spPr>
        <p:txBody>
          <a:bodyPr wrap="square" rtlCol="0">
            <a:spAutoFit/>
          </a:bodyPr>
          <a:lstStyle/>
          <a:p>
            <a:r>
              <a:rPr lang="en-US" sz="1400" dirty="0"/>
              <a:t>Removing paper clip with a Mylar sheet to prevent tearing of wet paper</a:t>
            </a:r>
          </a:p>
        </p:txBody>
      </p:sp>
      <p:sp>
        <p:nvSpPr>
          <p:cNvPr id="7" name="Rectangle 6"/>
          <p:cNvSpPr/>
          <p:nvPr/>
        </p:nvSpPr>
        <p:spPr>
          <a:xfrm>
            <a:off x="1090056" y="402952"/>
            <a:ext cx="8881729" cy="461665"/>
          </a:xfrm>
          <a:prstGeom prst="rect">
            <a:avLst/>
          </a:prstGeom>
        </p:spPr>
        <p:txBody>
          <a:bodyPr wrap="square">
            <a:spAutoFit/>
          </a:bodyPr>
          <a:lstStyle/>
          <a:p>
            <a:r>
              <a:rPr lang="en-US" sz="2400" b="1" dirty="0" smtClean="0">
                <a:solidFill>
                  <a:schemeClr val="accent2">
                    <a:lumMod val="75000"/>
                  </a:schemeClr>
                </a:solidFill>
                <a:latin typeface="Arial" charset="0"/>
                <a:ea typeface="Arial" charset="0"/>
                <a:cs typeface="Arial" charset="0"/>
              </a:rPr>
              <a:t>WORKSHOP</a:t>
            </a:r>
            <a:r>
              <a:rPr lang="en-US" sz="2400" b="1" dirty="0" smtClean="0">
                <a:latin typeface="Arial" charset="0"/>
                <a:ea typeface="Arial" charset="0"/>
                <a:cs typeface="Arial" charset="0"/>
              </a:rPr>
              <a:t> Collections </a:t>
            </a:r>
            <a:r>
              <a:rPr lang="en-US" sz="2400" b="1" dirty="0">
                <a:latin typeface="Arial" charset="0"/>
                <a:ea typeface="Arial" charset="0"/>
                <a:cs typeface="Arial" charset="0"/>
              </a:rPr>
              <a:t>Emergency Response &amp; </a:t>
            </a:r>
            <a:r>
              <a:rPr lang="en-US" sz="2400" b="1" dirty="0" smtClean="0">
                <a:latin typeface="Arial" charset="0"/>
                <a:ea typeface="Arial" charset="0"/>
                <a:cs typeface="Arial" charset="0"/>
              </a:rPr>
              <a:t>Recovery</a:t>
            </a:r>
            <a:endParaRPr lang="en-US" sz="2400" b="1" dirty="0">
              <a:latin typeface="Arial" charset="0"/>
              <a:ea typeface="Arial" charset="0"/>
              <a:cs typeface="Arial" charset="0"/>
            </a:endParaRPr>
          </a:p>
        </p:txBody>
      </p:sp>
      <p:sp>
        <p:nvSpPr>
          <p:cNvPr id="9" name="TextBox 8"/>
          <p:cNvSpPr txBox="1"/>
          <p:nvPr/>
        </p:nvSpPr>
        <p:spPr>
          <a:xfrm>
            <a:off x="11284077" y="2"/>
            <a:ext cx="907924" cy="1200329"/>
          </a:xfrm>
          <a:prstGeom prst="rect">
            <a:avLst/>
          </a:prstGeom>
          <a:noFill/>
        </p:spPr>
        <p:txBody>
          <a:bodyPr wrap="square" rtlCol="0">
            <a:spAutoFit/>
          </a:bodyPr>
          <a:lstStyle/>
          <a:p>
            <a:r>
              <a:rPr lang="en-US" sz="7200" dirty="0" smtClean="0">
                <a:solidFill>
                  <a:schemeClr val="accent2">
                    <a:lumMod val="75000"/>
                  </a:schemeClr>
                </a:solidFill>
              </a:rPr>
              <a:t>4</a:t>
            </a:r>
            <a:endParaRPr lang="en-US" sz="7200" dirty="0">
              <a:solidFill>
                <a:schemeClr val="accent2">
                  <a:lumMod val="75000"/>
                </a:schemeClr>
              </a:solidFill>
            </a:endParaRPr>
          </a:p>
        </p:txBody>
      </p:sp>
    </p:spTree>
    <p:extLst>
      <p:ext uri="{BB962C8B-B14F-4D97-AF65-F5344CB8AC3E}">
        <p14:creationId xmlns:p14="http://schemas.microsoft.com/office/powerpoint/2010/main" val="9893021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G_8971.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096000" y="0"/>
            <a:ext cx="4572000" cy="6858000"/>
          </a:xfrm>
          <a:prstGeom prst="rect">
            <a:avLst/>
          </a:prstGeom>
        </p:spPr>
      </p:pic>
      <p:sp>
        <p:nvSpPr>
          <p:cNvPr id="5" name="TextBox 4"/>
          <p:cNvSpPr txBox="1"/>
          <p:nvPr/>
        </p:nvSpPr>
        <p:spPr>
          <a:xfrm>
            <a:off x="11284077" y="2"/>
            <a:ext cx="907924" cy="1200329"/>
          </a:xfrm>
          <a:prstGeom prst="rect">
            <a:avLst/>
          </a:prstGeom>
          <a:noFill/>
        </p:spPr>
        <p:txBody>
          <a:bodyPr wrap="square" rtlCol="0">
            <a:spAutoFit/>
          </a:bodyPr>
          <a:lstStyle/>
          <a:p>
            <a:r>
              <a:rPr lang="en-US" sz="7200" dirty="0" smtClean="0">
                <a:solidFill>
                  <a:schemeClr val="accent2">
                    <a:lumMod val="75000"/>
                  </a:schemeClr>
                </a:solidFill>
              </a:rPr>
              <a:t>4</a:t>
            </a:r>
            <a:endParaRPr lang="en-US" sz="7200" dirty="0">
              <a:solidFill>
                <a:schemeClr val="accent2">
                  <a:lumMod val="75000"/>
                </a:schemeClr>
              </a:solidFill>
            </a:endParaRPr>
          </a:p>
        </p:txBody>
      </p:sp>
      <p:sp>
        <p:nvSpPr>
          <p:cNvPr id="6" name="Subtitle 2"/>
          <p:cNvSpPr txBox="1">
            <a:spLocks/>
          </p:cNvSpPr>
          <p:nvPr/>
        </p:nvSpPr>
        <p:spPr>
          <a:xfrm>
            <a:off x="395533" y="2402547"/>
            <a:ext cx="5535385" cy="17526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just">
              <a:buNone/>
            </a:pPr>
            <a:r>
              <a:rPr lang="en-US" sz="2400" b="1" dirty="0" smtClean="0">
                <a:solidFill>
                  <a:schemeClr val="tx1">
                    <a:lumMod val="65000"/>
                    <a:lumOff val="35000"/>
                  </a:schemeClr>
                </a:solidFill>
              </a:rPr>
              <a:t>Collaborative Change: Better Together</a:t>
            </a:r>
          </a:p>
          <a:p>
            <a:pPr marL="0" indent="0" algn="just">
              <a:buNone/>
            </a:pPr>
            <a:r>
              <a:rPr lang="en-US" sz="2400" b="1" dirty="0" smtClean="0">
                <a:solidFill>
                  <a:schemeClr val="tx1">
                    <a:lumMod val="65000"/>
                    <a:lumOff val="35000"/>
                  </a:schemeClr>
                </a:solidFill>
              </a:rPr>
              <a:t>JULAC Libraries Forum 24 April 2015</a:t>
            </a:r>
          </a:p>
          <a:p>
            <a:pPr marL="0" indent="0" algn="just">
              <a:buNone/>
            </a:pPr>
            <a:r>
              <a:rPr lang="en-US" sz="1800" b="1" dirty="0">
                <a:solidFill>
                  <a:srgbClr val="FF0000"/>
                </a:solidFill>
              </a:rPr>
              <a:t>COLLABORATING ON EMERGENCY PREPAREDNESS</a:t>
            </a:r>
          </a:p>
          <a:p>
            <a:pPr marL="0" indent="0">
              <a:buNone/>
            </a:pPr>
            <a:endParaRPr lang="en-US" dirty="0">
              <a:solidFill>
                <a:schemeClr val="tx1">
                  <a:lumMod val="65000"/>
                  <a:lumOff val="35000"/>
                </a:schemeClr>
              </a:solidFill>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1" y="965649"/>
            <a:ext cx="4876800" cy="1245140"/>
          </a:xfrm>
          <a:prstGeom prst="rect">
            <a:avLst/>
          </a:prstGeom>
        </p:spPr>
      </p:pic>
    </p:spTree>
    <p:extLst>
      <p:ext uri="{BB962C8B-B14F-4D97-AF65-F5344CB8AC3E}">
        <p14:creationId xmlns:p14="http://schemas.microsoft.com/office/powerpoint/2010/main" val="7520823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00199" y="381001"/>
            <a:ext cx="8153400" cy="5509200"/>
          </a:xfrm>
          <a:prstGeom prst="rect">
            <a:avLst/>
          </a:prstGeom>
          <a:noFill/>
        </p:spPr>
        <p:txBody>
          <a:bodyPr wrap="square" rtlCol="0">
            <a:spAutoFit/>
          </a:bodyPr>
          <a:lstStyle/>
          <a:p>
            <a:r>
              <a:rPr lang="en-US" sz="2800" b="1" dirty="0">
                <a:latin typeface="Arial" charset="0"/>
                <a:ea typeface="Arial" charset="0"/>
                <a:cs typeface="Arial" charset="0"/>
              </a:rPr>
              <a:t>Integrated Pest Management (IPM) </a:t>
            </a:r>
            <a:endParaRPr lang="en-US" sz="2800" b="1" dirty="0">
              <a:latin typeface="+mj-lt"/>
            </a:endParaRPr>
          </a:p>
          <a:p>
            <a:r>
              <a:rPr lang="en-US" dirty="0">
                <a:latin typeface="+mj-lt"/>
              </a:rPr>
              <a:t>Instructor:    </a:t>
            </a:r>
            <a:r>
              <a:rPr lang="en-US" dirty="0" err="1">
                <a:latin typeface="+mj-lt"/>
              </a:rPr>
              <a:t>Dr</a:t>
            </a:r>
            <a:r>
              <a:rPr lang="en-US" dirty="0">
                <a:latin typeface="+mj-lt"/>
              </a:rPr>
              <a:t> Pascal </a:t>
            </a:r>
            <a:r>
              <a:rPr lang="en-US" dirty="0" err="1" smtClean="0">
                <a:latin typeface="+mj-lt"/>
              </a:rPr>
              <a:t>Querner</a:t>
            </a:r>
            <a:r>
              <a:rPr lang="en-US" dirty="0" smtClean="0">
                <a:latin typeface="+mj-lt"/>
              </a:rPr>
              <a:t>, Dates</a:t>
            </a:r>
            <a:r>
              <a:rPr lang="en-US" dirty="0">
                <a:latin typeface="+mj-lt"/>
              </a:rPr>
              <a:t>: December 2015 – 3 </a:t>
            </a:r>
            <a:r>
              <a:rPr lang="en-US" dirty="0" smtClean="0">
                <a:latin typeface="+mj-lt"/>
              </a:rPr>
              <a:t>days, May 2016 </a:t>
            </a:r>
            <a:r>
              <a:rPr lang="mr-IN" dirty="0" smtClean="0">
                <a:latin typeface="+mj-lt"/>
              </a:rPr>
              <a:t>–</a:t>
            </a:r>
            <a:r>
              <a:rPr lang="en-US" dirty="0" smtClean="0">
                <a:latin typeface="+mj-lt"/>
              </a:rPr>
              <a:t> 3 days</a:t>
            </a:r>
            <a:endParaRPr lang="en-US" dirty="0">
              <a:latin typeface="+mj-lt"/>
            </a:endParaRPr>
          </a:p>
          <a:p>
            <a:endParaRPr lang="en-US" dirty="0">
              <a:latin typeface="+mj-lt"/>
            </a:endParaRPr>
          </a:p>
          <a:p>
            <a:endParaRPr lang="en-US" dirty="0">
              <a:latin typeface="+mj-lt"/>
            </a:endParaRPr>
          </a:p>
          <a:p>
            <a:endParaRPr lang="en-US" dirty="0">
              <a:latin typeface="+mj-lt"/>
            </a:endParaRPr>
          </a:p>
          <a:p>
            <a:endParaRPr lang="en-US" dirty="0">
              <a:latin typeface="+mj-lt"/>
            </a:endParaRPr>
          </a:p>
          <a:p>
            <a:endParaRPr lang="en-US" dirty="0">
              <a:latin typeface="+mj-lt"/>
            </a:endParaRPr>
          </a:p>
          <a:p>
            <a:endParaRPr lang="en-US" dirty="0">
              <a:latin typeface="+mj-lt"/>
            </a:endParaRPr>
          </a:p>
          <a:p>
            <a:endParaRPr lang="en-US" dirty="0">
              <a:latin typeface="+mj-lt"/>
            </a:endParaRPr>
          </a:p>
          <a:p>
            <a:endParaRPr lang="en-US" dirty="0">
              <a:latin typeface="+mj-lt"/>
            </a:endParaRPr>
          </a:p>
          <a:p>
            <a:r>
              <a:rPr lang="en-US" dirty="0" smtClean="0">
                <a:latin typeface="+mj-lt"/>
              </a:rPr>
              <a:t>The </a:t>
            </a:r>
            <a:r>
              <a:rPr lang="en-US" dirty="0">
                <a:latin typeface="+mj-lt"/>
              </a:rPr>
              <a:t>aim of the course is to show participants how IPM works, its most important aspects (monitoring, prevention, treatment, insect biology) and to give guidelines for how to apply IPM. After the course, all participants will be able to begin a monitoring program in their home institution, be able to identify the most important insect pests, and understand preventive measures such as cleaning, building sealing, temperature regulation and quarantine. Participants also will learn when to select between chemical free treatment methods such as heating, freezing, nitrogen, CO2, microwave and parasitic wasp reseal. Traditional treatment methods with biocides will be presented, along with the related advantages and disadvantages</a:t>
            </a:r>
            <a:r>
              <a:rPr lang="en-US" dirty="0" smtClean="0">
                <a:latin typeface="+mj-lt"/>
              </a:rPr>
              <a:t>.</a:t>
            </a:r>
            <a:r>
              <a:rPr lang="en-US" dirty="0">
                <a:latin typeface="+mj-lt"/>
              </a:rPr>
              <a:t>                </a:t>
            </a:r>
          </a:p>
        </p:txBody>
      </p:sp>
      <p:pic>
        <p:nvPicPr>
          <p:cNvPr id="3" name="Pictur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73479" y="1401160"/>
            <a:ext cx="3017520" cy="1798820"/>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221479" y="1388460"/>
            <a:ext cx="3017520" cy="1798820"/>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193279" y="1392150"/>
            <a:ext cx="3017520" cy="1798820"/>
          </a:xfrm>
          <a:prstGeom prst="rect">
            <a:avLst/>
          </a:prstGeom>
        </p:spPr>
      </p:pic>
      <p:sp>
        <p:nvSpPr>
          <p:cNvPr id="7" name="TextBox 6"/>
          <p:cNvSpPr txBox="1"/>
          <p:nvPr/>
        </p:nvSpPr>
        <p:spPr>
          <a:xfrm>
            <a:off x="11284077" y="2"/>
            <a:ext cx="907924" cy="1200329"/>
          </a:xfrm>
          <a:prstGeom prst="rect">
            <a:avLst/>
          </a:prstGeom>
          <a:noFill/>
        </p:spPr>
        <p:txBody>
          <a:bodyPr wrap="square" rtlCol="0">
            <a:spAutoFit/>
          </a:bodyPr>
          <a:lstStyle/>
          <a:p>
            <a:r>
              <a:rPr lang="en-US" sz="7200" dirty="0">
                <a:solidFill>
                  <a:schemeClr val="accent2">
                    <a:lumMod val="75000"/>
                  </a:schemeClr>
                </a:solidFill>
              </a:rPr>
              <a:t>5</a:t>
            </a:r>
          </a:p>
        </p:txBody>
      </p:sp>
      <p:sp>
        <p:nvSpPr>
          <p:cNvPr id="8" name="TextBox 7"/>
          <p:cNvSpPr txBox="1"/>
          <p:nvPr/>
        </p:nvSpPr>
        <p:spPr>
          <a:xfrm>
            <a:off x="1600199" y="6122908"/>
            <a:ext cx="4163769" cy="369332"/>
          </a:xfrm>
          <a:prstGeom prst="rect">
            <a:avLst/>
          </a:prstGeom>
          <a:noFill/>
        </p:spPr>
        <p:txBody>
          <a:bodyPr wrap="none" rtlCol="0">
            <a:spAutoFit/>
          </a:bodyPr>
          <a:lstStyle/>
          <a:p>
            <a:r>
              <a:rPr lang="en-US" dirty="0" smtClean="0"/>
              <a:t>Collaborator: UMAG         Funding: AXA Art</a:t>
            </a:r>
            <a:endParaRPr lang="en-US" dirty="0"/>
          </a:p>
        </p:txBody>
      </p:sp>
    </p:spTree>
    <p:extLst>
      <p:ext uri="{BB962C8B-B14F-4D97-AF65-F5344CB8AC3E}">
        <p14:creationId xmlns:p14="http://schemas.microsoft.com/office/powerpoint/2010/main" val="14941856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57400" y="381003"/>
            <a:ext cx="8153400" cy="830997"/>
          </a:xfrm>
          <a:prstGeom prst="rect">
            <a:avLst/>
          </a:prstGeom>
          <a:noFill/>
        </p:spPr>
        <p:txBody>
          <a:bodyPr wrap="square" rtlCol="0">
            <a:spAutoFit/>
          </a:bodyPr>
          <a:lstStyle/>
          <a:p>
            <a:r>
              <a:rPr lang="en-US" sz="2800" b="1" dirty="0">
                <a:latin typeface="Arial" charset="0"/>
                <a:ea typeface="Arial" charset="0"/>
                <a:cs typeface="Arial" charset="0"/>
              </a:rPr>
              <a:t>Integrated Pest Management (IPM</a:t>
            </a:r>
            <a:r>
              <a:rPr lang="en-US" sz="2800" b="1" dirty="0" smtClean="0">
                <a:latin typeface="Arial" charset="0"/>
                <a:ea typeface="Arial" charset="0"/>
                <a:cs typeface="Arial" charset="0"/>
              </a:rPr>
              <a:t>)</a:t>
            </a:r>
            <a:endParaRPr lang="en-US" sz="2800" b="1" dirty="0">
              <a:latin typeface="Arial" charset="0"/>
              <a:ea typeface="Arial" charset="0"/>
              <a:cs typeface="Arial" charset="0"/>
            </a:endParaRPr>
          </a:p>
          <a:p>
            <a:r>
              <a:rPr lang="en-US" sz="2000" dirty="0">
                <a:latin typeface="Arial" charset="0"/>
                <a:ea typeface="Arial" charset="0"/>
                <a:cs typeface="Arial" charset="0"/>
              </a:rPr>
              <a:t>Instructor:    </a:t>
            </a:r>
            <a:r>
              <a:rPr lang="en-US" sz="2000" dirty="0" err="1">
                <a:latin typeface="Arial" charset="0"/>
                <a:ea typeface="Arial" charset="0"/>
                <a:cs typeface="Arial" charset="0"/>
              </a:rPr>
              <a:t>Dr</a:t>
            </a:r>
            <a:r>
              <a:rPr lang="en-US" sz="2000" dirty="0">
                <a:latin typeface="Arial" charset="0"/>
                <a:ea typeface="Arial" charset="0"/>
                <a:cs typeface="Arial" charset="0"/>
              </a:rPr>
              <a:t> Pascal </a:t>
            </a:r>
            <a:r>
              <a:rPr lang="en-US" sz="2000" dirty="0" err="1" smtClean="0">
                <a:latin typeface="Arial" charset="0"/>
                <a:ea typeface="Arial" charset="0"/>
                <a:cs typeface="Arial" charset="0"/>
              </a:rPr>
              <a:t>Querner</a:t>
            </a:r>
            <a:endParaRPr lang="en-US" sz="2000" dirty="0">
              <a:latin typeface="Arial" charset="0"/>
              <a:ea typeface="Arial" charset="0"/>
              <a:cs typeface="Arial" charset="0"/>
            </a:endParaRPr>
          </a:p>
        </p:txBody>
      </p:sp>
      <p:pic>
        <p:nvPicPr>
          <p:cNvPr id="8" name="Picture 7"/>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391026" y="1731110"/>
            <a:ext cx="3486151" cy="4648200"/>
          </a:xfrm>
          <a:prstGeom prst="rect">
            <a:avLst/>
          </a:prstGeom>
        </p:spPr>
      </p:pic>
      <p:pic>
        <p:nvPicPr>
          <p:cNvPr id="3" name="Picture 2"/>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738964" y="1654910"/>
            <a:ext cx="3296093" cy="4724400"/>
          </a:xfrm>
          <a:prstGeom prst="rect">
            <a:avLst/>
          </a:prstGeom>
        </p:spPr>
      </p:pic>
      <p:pic>
        <p:nvPicPr>
          <p:cNvPr id="4" name="Picture 3"/>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8233144" y="1731111"/>
            <a:ext cx="3539699" cy="4648200"/>
          </a:xfrm>
          <a:prstGeom prst="rect">
            <a:avLst/>
          </a:prstGeom>
        </p:spPr>
      </p:pic>
      <p:sp>
        <p:nvSpPr>
          <p:cNvPr id="9" name="TextBox 8"/>
          <p:cNvSpPr txBox="1"/>
          <p:nvPr/>
        </p:nvSpPr>
        <p:spPr>
          <a:xfrm>
            <a:off x="11284077" y="2"/>
            <a:ext cx="907924" cy="1200329"/>
          </a:xfrm>
          <a:prstGeom prst="rect">
            <a:avLst/>
          </a:prstGeom>
          <a:noFill/>
        </p:spPr>
        <p:txBody>
          <a:bodyPr wrap="square" rtlCol="0">
            <a:spAutoFit/>
          </a:bodyPr>
          <a:lstStyle/>
          <a:p>
            <a:r>
              <a:rPr lang="en-US" sz="7200" dirty="0">
                <a:solidFill>
                  <a:schemeClr val="accent2">
                    <a:lumMod val="75000"/>
                  </a:schemeClr>
                </a:solidFill>
              </a:rPr>
              <a:t>5</a:t>
            </a:r>
          </a:p>
        </p:txBody>
      </p:sp>
    </p:spTree>
    <p:extLst>
      <p:ext uri="{BB962C8B-B14F-4D97-AF65-F5344CB8AC3E}">
        <p14:creationId xmlns:p14="http://schemas.microsoft.com/office/powerpoint/2010/main" val="68104539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38201" y="2781354"/>
            <a:ext cx="5881577" cy="3139321"/>
          </a:xfrm>
          <a:prstGeom prst="rect">
            <a:avLst/>
          </a:prstGeom>
          <a:noFill/>
        </p:spPr>
        <p:txBody>
          <a:bodyPr wrap="square" rtlCol="0">
            <a:spAutoFit/>
          </a:bodyPr>
          <a:lstStyle/>
          <a:p>
            <a:pPr lvl="0"/>
            <a:r>
              <a:rPr lang="en-US" dirty="0"/>
              <a:t>Lois </a:t>
            </a:r>
            <a:r>
              <a:rPr lang="en-US" dirty="0" err="1"/>
              <a:t>Olcott</a:t>
            </a:r>
            <a:r>
              <a:rPr lang="en-US" dirty="0"/>
              <a:t> </a:t>
            </a:r>
            <a:r>
              <a:rPr lang="en-US" dirty="0" smtClean="0"/>
              <a:t>Price is the former </a:t>
            </a:r>
            <a:r>
              <a:rPr lang="en-US" dirty="0"/>
              <a:t>Director of Conservation and currently an Affiliated Assistant Professor at </a:t>
            </a:r>
            <a:r>
              <a:rPr lang="en-US" dirty="0" smtClean="0"/>
              <a:t>University of Delaware </a:t>
            </a:r>
            <a:r>
              <a:rPr lang="en-US" dirty="0"/>
              <a:t>and Adjunct Senior Conservator at </a:t>
            </a:r>
            <a:r>
              <a:rPr lang="en-US" dirty="0" smtClean="0"/>
              <a:t>Winterthur Museum and Library</a:t>
            </a:r>
          </a:p>
          <a:p>
            <a:pPr lvl="0"/>
            <a:endParaRPr lang="en-US" dirty="0" smtClean="0"/>
          </a:p>
          <a:p>
            <a:pPr lvl="0"/>
            <a:r>
              <a:rPr lang="en-US" dirty="0" smtClean="0"/>
              <a:t>Participants </a:t>
            </a:r>
            <a:r>
              <a:rPr lang="en-US" dirty="0"/>
              <a:t>learned about supports and media used for original architectural drawings; </a:t>
            </a:r>
            <a:r>
              <a:rPr lang="en-US" dirty="0" smtClean="0"/>
              <a:t>photo-reproductive </a:t>
            </a:r>
            <a:r>
              <a:rPr lang="en-US" dirty="0"/>
              <a:t>processes used for architectural and engineering drawings; </a:t>
            </a:r>
            <a:endParaRPr lang="en-US" dirty="0" smtClean="0"/>
          </a:p>
          <a:p>
            <a:pPr lvl="0"/>
            <a:r>
              <a:rPr lang="en-US" dirty="0" smtClean="0"/>
              <a:t>typical </a:t>
            </a:r>
            <a:r>
              <a:rPr lang="en-US" dirty="0"/>
              <a:t>deterioration problems associated with each type of material</a:t>
            </a:r>
            <a:r>
              <a:rPr lang="en-US" dirty="0" smtClean="0"/>
              <a:t>; </a:t>
            </a:r>
            <a:r>
              <a:rPr lang="en-US" dirty="0"/>
              <a:t>housing options and materials and strategies for setting priorities and choosing the most appropriate housing</a:t>
            </a:r>
            <a:r>
              <a:rPr lang="en-US" dirty="0" smtClean="0"/>
              <a:t>.</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114567" y="835125"/>
            <a:ext cx="3962788" cy="5598672"/>
          </a:xfrm>
          <a:prstGeom prst="rect">
            <a:avLst/>
          </a:prstGeom>
          <a:ln>
            <a:solidFill>
              <a:schemeClr val="tx1"/>
            </a:solidFill>
          </a:ln>
        </p:spPr>
      </p:pic>
      <p:sp>
        <p:nvSpPr>
          <p:cNvPr id="6" name="Rectangle 5"/>
          <p:cNvSpPr/>
          <p:nvPr/>
        </p:nvSpPr>
        <p:spPr>
          <a:xfrm>
            <a:off x="838199" y="835126"/>
            <a:ext cx="6096000" cy="1508105"/>
          </a:xfrm>
          <a:prstGeom prst="rect">
            <a:avLst/>
          </a:prstGeom>
        </p:spPr>
        <p:txBody>
          <a:bodyPr>
            <a:spAutoFit/>
          </a:bodyPr>
          <a:lstStyle/>
          <a:p>
            <a:r>
              <a:rPr lang="en-US" sz="2800" b="1" dirty="0" smtClean="0">
                <a:latin typeface="Arial" charset="0"/>
                <a:ea typeface="Arial" charset="0"/>
                <a:cs typeface="Arial" charset="0"/>
              </a:rPr>
              <a:t>Identification, Care &amp; Handling of Architectural Drawings</a:t>
            </a:r>
            <a:endParaRPr lang="en-US" sz="2800" b="1" dirty="0"/>
          </a:p>
          <a:p>
            <a:r>
              <a:rPr lang="en-US" dirty="0"/>
              <a:t>Instructor:    </a:t>
            </a:r>
            <a:r>
              <a:rPr lang="en-US" dirty="0" smtClean="0"/>
              <a:t>Lois Price</a:t>
            </a:r>
            <a:endParaRPr lang="en-US" dirty="0"/>
          </a:p>
          <a:p>
            <a:r>
              <a:rPr lang="en-US" dirty="0"/>
              <a:t>Dates: </a:t>
            </a:r>
            <a:r>
              <a:rPr lang="en-US" dirty="0" smtClean="0"/>
              <a:t>November 2016</a:t>
            </a:r>
            <a:r>
              <a:rPr lang="mr-IN" dirty="0" smtClean="0"/>
              <a:t>–</a:t>
            </a:r>
            <a:r>
              <a:rPr lang="en-US" dirty="0" smtClean="0"/>
              <a:t> </a:t>
            </a:r>
            <a:r>
              <a:rPr lang="en-US" dirty="0"/>
              <a:t>3 days</a:t>
            </a:r>
          </a:p>
        </p:txBody>
      </p:sp>
      <p:sp>
        <p:nvSpPr>
          <p:cNvPr id="7" name="TextBox 6"/>
          <p:cNvSpPr txBox="1"/>
          <p:nvPr/>
        </p:nvSpPr>
        <p:spPr>
          <a:xfrm>
            <a:off x="11284077" y="2"/>
            <a:ext cx="907924" cy="1200329"/>
          </a:xfrm>
          <a:prstGeom prst="rect">
            <a:avLst/>
          </a:prstGeom>
          <a:noFill/>
        </p:spPr>
        <p:txBody>
          <a:bodyPr wrap="square" rtlCol="0">
            <a:spAutoFit/>
          </a:bodyPr>
          <a:lstStyle/>
          <a:p>
            <a:r>
              <a:rPr lang="en-US" sz="7200" dirty="0">
                <a:solidFill>
                  <a:schemeClr val="accent2">
                    <a:lumMod val="75000"/>
                  </a:schemeClr>
                </a:solidFill>
              </a:rPr>
              <a:t>6</a:t>
            </a:r>
          </a:p>
        </p:txBody>
      </p:sp>
      <p:sp>
        <p:nvSpPr>
          <p:cNvPr id="8" name="TextBox 7"/>
          <p:cNvSpPr txBox="1"/>
          <p:nvPr/>
        </p:nvSpPr>
        <p:spPr>
          <a:xfrm>
            <a:off x="838201" y="6098860"/>
            <a:ext cx="2087879" cy="369332"/>
          </a:xfrm>
          <a:prstGeom prst="rect">
            <a:avLst/>
          </a:prstGeom>
          <a:noFill/>
        </p:spPr>
        <p:txBody>
          <a:bodyPr wrap="none" rtlCol="0">
            <a:spAutoFit/>
          </a:bodyPr>
          <a:lstStyle/>
          <a:p>
            <a:r>
              <a:rPr lang="en-US" dirty="0" smtClean="0"/>
              <a:t>Collaborator: UMAG</a:t>
            </a:r>
            <a:endParaRPr lang="en-US" dirty="0"/>
          </a:p>
        </p:txBody>
      </p:sp>
      <p:sp>
        <p:nvSpPr>
          <p:cNvPr id="9" name="Round Diagonal Corner Rectangle 8"/>
          <p:cNvSpPr/>
          <p:nvPr/>
        </p:nvSpPr>
        <p:spPr>
          <a:xfrm>
            <a:off x="7912798" y="4035288"/>
            <a:ext cx="3825241" cy="964949"/>
          </a:xfrm>
          <a:prstGeom prst="round2Diag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smtClean="0"/>
              <a:t>    + PUBLIC LECTURE</a:t>
            </a:r>
          </a:p>
        </p:txBody>
      </p:sp>
    </p:spTree>
    <p:extLst>
      <p:ext uri="{BB962C8B-B14F-4D97-AF65-F5344CB8AC3E}">
        <p14:creationId xmlns:p14="http://schemas.microsoft.com/office/powerpoint/2010/main" val="119998855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53396" y="108082"/>
            <a:ext cx="10445877" cy="954107"/>
          </a:xfrm>
          <a:prstGeom prst="rect">
            <a:avLst/>
          </a:prstGeom>
        </p:spPr>
        <p:txBody>
          <a:bodyPr wrap="square">
            <a:spAutoFit/>
          </a:bodyPr>
          <a:lstStyle/>
          <a:p>
            <a:r>
              <a:rPr lang="en-US" sz="2800" b="1" dirty="0" smtClean="0">
                <a:latin typeface="Arial" charset="0"/>
                <a:ea typeface="Arial" charset="0"/>
                <a:cs typeface="Arial" charset="0"/>
              </a:rPr>
              <a:t>Identification, Care &amp; Handling of Architectural Drawings</a:t>
            </a:r>
          </a:p>
          <a:p>
            <a:r>
              <a:rPr lang="en-US" sz="2800" dirty="0">
                <a:latin typeface="Arial" charset="0"/>
                <a:ea typeface="Arial" charset="0"/>
                <a:cs typeface="Arial" charset="0"/>
              </a:rPr>
              <a:t>a</a:t>
            </a:r>
            <a:r>
              <a:rPr lang="en-US" sz="2800" dirty="0" smtClean="0">
                <a:latin typeface="Arial" charset="0"/>
                <a:ea typeface="Arial" charset="0"/>
                <a:cs typeface="Arial" charset="0"/>
              </a:rPr>
              <a:t>nd photo-reproductive processes</a:t>
            </a:r>
            <a:endParaRPr lang="en-US" sz="2800" dirty="0"/>
          </a:p>
        </p:txBody>
      </p:sp>
      <p:sp>
        <p:nvSpPr>
          <p:cNvPr id="7" name="TextBox 6"/>
          <p:cNvSpPr txBox="1"/>
          <p:nvPr/>
        </p:nvSpPr>
        <p:spPr>
          <a:xfrm>
            <a:off x="11284077" y="2"/>
            <a:ext cx="907924" cy="1200329"/>
          </a:xfrm>
          <a:prstGeom prst="rect">
            <a:avLst/>
          </a:prstGeom>
          <a:noFill/>
        </p:spPr>
        <p:txBody>
          <a:bodyPr wrap="square" rtlCol="0">
            <a:spAutoFit/>
          </a:bodyPr>
          <a:lstStyle/>
          <a:p>
            <a:r>
              <a:rPr lang="en-US" sz="7200" dirty="0">
                <a:solidFill>
                  <a:schemeClr val="accent2">
                    <a:lumMod val="75000"/>
                  </a:schemeClr>
                </a:solidFill>
              </a:rPr>
              <a:t>6</a:t>
            </a:r>
          </a:p>
        </p:txBody>
      </p:sp>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54642" y="4393485"/>
            <a:ext cx="3463863" cy="2309241"/>
          </a:xfrm>
          <a:prstGeom prst="rect">
            <a:avLst/>
          </a:prstGeom>
        </p:spPr>
      </p:pic>
      <p:pic>
        <p:nvPicPr>
          <p:cNvPr id="5" name="Picture 4"/>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354644" y="1200329"/>
            <a:ext cx="3463861" cy="2888592"/>
          </a:xfrm>
          <a:prstGeom prst="rect">
            <a:avLst/>
          </a:prstGeom>
        </p:spPr>
      </p:pic>
      <p:pic>
        <p:nvPicPr>
          <p:cNvPr id="10" name="Picture 9"/>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801023" y="1200328"/>
            <a:ext cx="4126797" cy="5502395"/>
          </a:xfrm>
          <a:prstGeom prst="rect">
            <a:avLst/>
          </a:prstGeom>
        </p:spPr>
      </p:pic>
      <p:pic>
        <p:nvPicPr>
          <p:cNvPr id="11" name="Picture 10"/>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942501" y="1207697"/>
            <a:ext cx="3705427" cy="4940568"/>
          </a:xfrm>
          <a:prstGeom prst="rect">
            <a:avLst/>
          </a:prstGeom>
        </p:spPr>
      </p:pic>
    </p:spTree>
    <p:extLst>
      <p:ext uri="{BB962C8B-B14F-4D97-AF65-F5344CB8AC3E}">
        <p14:creationId xmlns:p14="http://schemas.microsoft.com/office/powerpoint/2010/main" val="4496782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6513" y="361508"/>
            <a:ext cx="8305800" cy="1325563"/>
          </a:xfrm>
        </p:spPr>
        <p:txBody>
          <a:bodyPr>
            <a:normAutofit/>
          </a:bodyPr>
          <a:lstStyle/>
          <a:p>
            <a:r>
              <a:rPr lang="en-US" sz="2800" b="1" dirty="0" smtClean="0">
                <a:latin typeface="Arial" charset="0"/>
                <a:ea typeface="Arial" charset="0"/>
                <a:cs typeface="Arial" charset="0"/>
              </a:rPr>
              <a:t>Exhibition Care and Maintenance</a:t>
            </a:r>
            <a:br>
              <a:rPr lang="en-US" sz="2800" b="1" dirty="0" smtClean="0">
                <a:latin typeface="Arial" charset="0"/>
                <a:ea typeface="Arial" charset="0"/>
                <a:cs typeface="Arial" charset="0"/>
              </a:rPr>
            </a:br>
            <a:r>
              <a:rPr lang="en-US" sz="2200" dirty="0" smtClean="0"/>
              <a:t>Instructor: Dirk </a:t>
            </a:r>
            <a:r>
              <a:rPr lang="en-US" sz="2200" dirty="0" err="1" smtClean="0"/>
              <a:t>Ferlmann</a:t>
            </a:r>
            <a:r>
              <a:rPr lang="en-US" sz="2200" dirty="0" smtClean="0"/>
              <a:t>, Conservator </a:t>
            </a:r>
            <a:br>
              <a:rPr lang="en-US" sz="2200" dirty="0" smtClean="0"/>
            </a:br>
            <a:r>
              <a:rPr lang="en-US" sz="2200" dirty="0" smtClean="0"/>
              <a:t>Dates: February 2018 </a:t>
            </a:r>
            <a:r>
              <a:rPr lang="en-US" sz="2200" dirty="0"/>
              <a:t>– </a:t>
            </a:r>
            <a:r>
              <a:rPr lang="en-US" sz="2200" dirty="0" smtClean="0"/>
              <a:t>3-day workshop</a:t>
            </a:r>
            <a:endParaRPr lang="en-US" sz="2200" dirty="0"/>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4919898" y="1890522"/>
            <a:ext cx="5946577" cy="4371080"/>
          </a:xfrm>
          <a:prstGeom prst="rect">
            <a:avLst/>
          </a:prstGeom>
          <a:ln>
            <a:solidFill>
              <a:schemeClr val="tx1"/>
            </a:solidFill>
          </a:ln>
        </p:spPr>
      </p:pic>
      <p:pic>
        <p:nvPicPr>
          <p:cNvPr id="3" name="Picture 2"/>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rot="5400000">
            <a:off x="314060" y="2102333"/>
            <a:ext cx="4372384" cy="3946156"/>
          </a:xfrm>
          <a:prstGeom prst="rect">
            <a:avLst/>
          </a:prstGeom>
        </p:spPr>
      </p:pic>
      <p:sp>
        <p:nvSpPr>
          <p:cNvPr id="5" name="TextBox 4"/>
          <p:cNvSpPr txBox="1"/>
          <p:nvPr/>
        </p:nvSpPr>
        <p:spPr>
          <a:xfrm>
            <a:off x="11284077" y="2"/>
            <a:ext cx="907924" cy="1200329"/>
          </a:xfrm>
          <a:prstGeom prst="rect">
            <a:avLst/>
          </a:prstGeom>
          <a:noFill/>
        </p:spPr>
        <p:txBody>
          <a:bodyPr wrap="square" rtlCol="0">
            <a:spAutoFit/>
          </a:bodyPr>
          <a:lstStyle/>
          <a:p>
            <a:r>
              <a:rPr lang="en-US" sz="7200" dirty="0">
                <a:solidFill>
                  <a:schemeClr val="accent2">
                    <a:lumMod val="75000"/>
                  </a:schemeClr>
                </a:solidFill>
              </a:rPr>
              <a:t>7</a:t>
            </a:r>
          </a:p>
        </p:txBody>
      </p:sp>
      <p:sp>
        <p:nvSpPr>
          <p:cNvPr id="6" name="TextBox 5"/>
          <p:cNvSpPr txBox="1"/>
          <p:nvPr/>
        </p:nvSpPr>
        <p:spPr>
          <a:xfrm>
            <a:off x="1356514" y="6376802"/>
            <a:ext cx="6610271" cy="369332"/>
          </a:xfrm>
          <a:prstGeom prst="rect">
            <a:avLst/>
          </a:prstGeom>
          <a:noFill/>
        </p:spPr>
        <p:txBody>
          <a:bodyPr wrap="none" rtlCol="0">
            <a:spAutoFit/>
          </a:bodyPr>
          <a:lstStyle/>
          <a:p>
            <a:r>
              <a:rPr lang="en-US" dirty="0" smtClean="0"/>
              <a:t>Collaborator: Goethe Institute of Hong Kong, UMAG, Faculty of Arts  </a:t>
            </a:r>
            <a:endParaRPr lang="en-US" dirty="0"/>
          </a:p>
        </p:txBody>
      </p:sp>
    </p:spTree>
    <p:extLst>
      <p:ext uri="{BB962C8B-B14F-4D97-AF65-F5344CB8AC3E}">
        <p14:creationId xmlns:p14="http://schemas.microsoft.com/office/powerpoint/2010/main" val="58528844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601581" y="1876180"/>
            <a:ext cx="6882063" cy="4284810"/>
          </a:xfrm>
          <a:prstGeom prst="rect">
            <a:avLst/>
          </a:prstGeom>
        </p:spPr>
      </p:pic>
      <p:pic>
        <p:nvPicPr>
          <p:cNvPr id="5" name="Picture 4"/>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7688657" y="1876180"/>
            <a:ext cx="4198544" cy="4284810"/>
          </a:xfrm>
          <a:prstGeom prst="rect">
            <a:avLst/>
          </a:prstGeom>
        </p:spPr>
      </p:pic>
      <p:sp>
        <p:nvSpPr>
          <p:cNvPr id="6" name="Title 1"/>
          <p:cNvSpPr>
            <a:spLocks noGrp="1"/>
          </p:cNvSpPr>
          <p:nvPr>
            <p:ph type="title"/>
          </p:nvPr>
        </p:nvSpPr>
        <p:spPr>
          <a:xfrm>
            <a:off x="1186392" y="318977"/>
            <a:ext cx="8305800" cy="1325563"/>
          </a:xfrm>
        </p:spPr>
        <p:txBody>
          <a:bodyPr>
            <a:normAutofit/>
          </a:bodyPr>
          <a:lstStyle/>
          <a:p>
            <a:r>
              <a:rPr lang="en-US" sz="2800" b="1" dirty="0" smtClean="0">
                <a:latin typeface="Arial" charset="0"/>
                <a:ea typeface="Arial" charset="0"/>
                <a:cs typeface="Arial" charset="0"/>
              </a:rPr>
              <a:t>Exhibition Care and Maintenance</a:t>
            </a:r>
            <a:br>
              <a:rPr lang="en-US" sz="2800" b="1" dirty="0" smtClean="0">
                <a:latin typeface="Arial" charset="0"/>
                <a:ea typeface="Arial" charset="0"/>
                <a:cs typeface="Arial" charset="0"/>
              </a:rPr>
            </a:br>
            <a:r>
              <a:rPr lang="en-US" sz="2200" dirty="0" smtClean="0"/>
              <a:t>Instructor: Dirk </a:t>
            </a:r>
            <a:r>
              <a:rPr lang="en-US" sz="2200" dirty="0" err="1" smtClean="0"/>
              <a:t>Ferlmann</a:t>
            </a:r>
            <a:r>
              <a:rPr lang="en-US" sz="2200" dirty="0" smtClean="0"/>
              <a:t>, Conservator </a:t>
            </a:r>
            <a:br>
              <a:rPr lang="en-US" sz="2200" dirty="0" smtClean="0"/>
            </a:br>
            <a:r>
              <a:rPr lang="en-US" sz="2200" dirty="0" smtClean="0"/>
              <a:t>Dates: February 2018 </a:t>
            </a:r>
            <a:r>
              <a:rPr lang="en-US" sz="2200" dirty="0"/>
              <a:t>– </a:t>
            </a:r>
            <a:r>
              <a:rPr lang="en-US" sz="2200" dirty="0" smtClean="0"/>
              <a:t>3-day workshop</a:t>
            </a:r>
            <a:endParaRPr lang="en-US" sz="2200" dirty="0"/>
          </a:p>
        </p:txBody>
      </p:sp>
      <p:sp>
        <p:nvSpPr>
          <p:cNvPr id="8" name="TextBox 7"/>
          <p:cNvSpPr txBox="1"/>
          <p:nvPr/>
        </p:nvSpPr>
        <p:spPr>
          <a:xfrm>
            <a:off x="11284077" y="2"/>
            <a:ext cx="907924" cy="1200329"/>
          </a:xfrm>
          <a:prstGeom prst="rect">
            <a:avLst/>
          </a:prstGeom>
          <a:noFill/>
        </p:spPr>
        <p:txBody>
          <a:bodyPr wrap="square" rtlCol="0">
            <a:spAutoFit/>
          </a:bodyPr>
          <a:lstStyle/>
          <a:p>
            <a:r>
              <a:rPr lang="en-US" sz="7200" dirty="0">
                <a:solidFill>
                  <a:schemeClr val="accent2">
                    <a:lumMod val="75000"/>
                  </a:schemeClr>
                </a:solidFill>
              </a:rPr>
              <a:t>7</a:t>
            </a:r>
          </a:p>
        </p:txBody>
      </p:sp>
    </p:spTree>
    <p:extLst>
      <p:ext uri="{BB962C8B-B14F-4D97-AF65-F5344CB8AC3E}">
        <p14:creationId xmlns:p14="http://schemas.microsoft.com/office/powerpoint/2010/main" val="13593682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14893" y="1542927"/>
            <a:ext cx="9862587" cy="4262451"/>
          </a:xfrm>
          <a:prstGeom prst="rect">
            <a:avLst/>
          </a:prstGeom>
        </p:spPr>
      </p:pic>
      <p:sp>
        <p:nvSpPr>
          <p:cNvPr id="7" name="Rectangle 6"/>
          <p:cNvSpPr/>
          <p:nvPr/>
        </p:nvSpPr>
        <p:spPr>
          <a:xfrm>
            <a:off x="408303" y="181492"/>
            <a:ext cx="9633101" cy="677108"/>
          </a:xfrm>
          <a:prstGeom prst="rect">
            <a:avLst/>
          </a:prstGeom>
        </p:spPr>
        <p:txBody>
          <a:bodyPr wrap="square">
            <a:spAutoFit/>
          </a:bodyPr>
          <a:lstStyle/>
          <a:p>
            <a:r>
              <a:rPr lang="en-US" sz="2000" b="1" dirty="0" smtClean="0">
                <a:latin typeface="Arial" charset="0"/>
              </a:rPr>
              <a:t>The 16th Annual Library Leadership Institute</a:t>
            </a:r>
          </a:p>
          <a:p>
            <a:r>
              <a:rPr lang="en-US" b="1" dirty="0" smtClean="0">
                <a:solidFill>
                  <a:schemeClr val="accent5">
                    <a:lumMod val="50000"/>
                  </a:schemeClr>
                </a:solidFill>
                <a:latin typeface="Arial" charset="0"/>
              </a:rPr>
              <a:t>Beyond </a:t>
            </a:r>
            <a:r>
              <a:rPr lang="en-US" b="1" dirty="0">
                <a:solidFill>
                  <a:schemeClr val="accent5">
                    <a:lumMod val="50000"/>
                  </a:schemeClr>
                </a:solidFill>
                <a:latin typeface="Arial" charset="0"/>
              </a:rPr>
              <a:t>the bubble: Libraries leading and collaborating across boundaries</a:t>
            </a:r>
            <a:endParaRPr lang="en-US" b="1" i="0" dirty="0">
              <a:solidFill>
                <a:schemeClr val="accent5">
                  <a:lumMod val="50000"/>
                </a:schemeClr>
              </a:solidFill>
              <a:effectLst/>
              <a:latin typeface="Arial" charset="0"/>
            </a:endParaRPr>
          </a:p>
        </p:txBody>
      </p:sp>
    </p:spTree>
    <p:extLst>
      <p:ext uri="{BB962C8B-B14F-4D97-AF65-F5344CB8AC3E}">
        <p14:creationId xmlns:p14="http://schemas.microsoft.com/office/powerpoint/2010/main" val="189047605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6108" y="2664190"/>
            <a:ext cx="10515600" cy="1325563"/>
          </a:xfrm>
        </p:spPr>
        <p:txBody>
          <a:bodyPr/>
          <a:lstStyle/>
          <a:p>
            <a:r>
              <a:rPr lang="en-US" dirty="0" smtClean="0">
                <a:solidFill>
                  <a:srgbClr val="941100"/>
                </a:solidFill>
              </a:rPr>
              <a:t>4</a:t>
            </a:r>
            <a:r>
              <a:rPr lang="en-US" dirty="0" smtClean="0"/>
              <a:t> Specialized Courses and </a:t>
            </a:r>
            <a:r>
              <a:rPr lang="en-US" dirty="0" smtClean="0">
                <a:solidFill>
                  <a:srgbClr val="941100"/>
                </a:solidFill>
              </a:rPr>
              <a:t>7</a:t>
            </a:r>
            <a:r>
              <a:rPr lang="en-US" dirty="0" smtClean="0"/>
              <a:t> Lectures</a:t>
            </a:r>
            <a:endParaRPr lang="en-US" dirty="0"/>
          </a:p>
        </p:txBody>
      </p:sp>
    </p:spTree>
    <p:extLst>
      <p:ext uri="{BB962C8B-B14F-4D97-AF65-F5344CB8AC3E}">
        <p14:creationId xmlns:p14="http://schemas.microsoft.com/office/powerpoint/2010/main" val="63528858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6544" y="5088144"/>
            <a:ext cx="10651679" cy="1461515"/>
          </a:xfrm>
        </p:spPr>
        <p:txBody>
          <a:bodyPr>
            <a:normAutofit lnSpcReduction="10000"/>
          </a:bodyPr>
          <a:lstStyle/>
          <a:p>
            <a:pPr marL="0" lvl="0" indent="0">
              <a:buNone/>
            </a:pPr>
            <a:r>
              <a:rPr lang="en-US" sz="2000" dirty="0">
                <a:latin typeface="Arial" charset="0"/>
                <a:ea typeface="Arial" charset="0"/>
                <a:cs typeface="Arial" charset="0"/>
              </a:rPr>
              <a:t/>
            </a:r>
            <a:br>
              <a:rPr lang="en-US" sz="2000" dirty="0">
                <a:latin typeface="Arial" charset="0"/>
                <a:ea typeface="Arial" charset="0"/>
                <a:cs typeface="Arial" charset="0"/>
              </a:rPr>
            </a:br>
            <a:r>
              <a:rPr lang="en-US" sz="2000" dirty="0">
                <a:latin typeface="Arial" charset="0"/>
                <a:ea typeface="Arial" charset="0"/>
                <a:cs typeface="Arial" charset="0"/>
              </a:rPr>
              <a:t>This class familiarized students with the structure for fine bindings and many of the decorative techniques associated with design bindings, both historic and modern. Students focused on a number of decorative techniques with an emphasis on inlays and </a:t>
            </a:r>
            <a:r>
              <a:rPr lang="en-US" sz="2000" dirty="0" err="1" smtClean="0">
                <a:latin typeface="Arial" charset="0"/>
                <a:ea typeface="Arial" charset="0"/>
                <a:cs typeface="Arial" charset="0"/>
              </a:rPr>
              <a:t>onlays</a:t>
            </a:r>
            <a:r>
              <a:rPr lang="en-US" sz="2000" dirty="0">
                <a:latin typeface="Arial" charset="0"/>
                <a:ea typeface="Arial" charset="0"/>
                <a:cs typeface="Arial" charset="0"/>
              </a:rPr>
              <a:t> </a:t>
            </a:r>
            <a:r>
              <a:rPr lang="en-US" sz="2000" dirty="0" smtClean="0">
                <a:latin typeface="Arial" charset="0"/>
                <a:ea typeface="Arial" charset="0"/>
                <a:cs typeface="Arial" charset="0"/>
              </a:rPr>
              <a:t>to practice leather working techniques.</a:t>
            </a:r>
            <a:endParaRPr lang="en-US" sz="2000" dirty="0">
              <a:latin typeface="Arial" charset="0"/>
              <a:ea typeface="Arial" charset="0"/>
              <a:cs typeface="Arial" charset="0"/>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92507" y="1687070"/>
            <a:ext cx="2550804" cy="3401072"/>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rot="5400000">
            <a:off x="3016679" y="2118736"/>
            <a:ext cx="3453325" cy="2589995"/>
          </a:xfrm>
          <a:prstGeom prst="rect">
            <a:avLst/>
          </a:prstGeom>
        </p:spPr>
      </p:pic>
      <p:sp>
        <p:nvSpPr>
          <p:cNvPr id="6" name="Title 1"/>
          <p:cNvSpPr>
            <a:spLocks noGrp="1"/>
          </p:cNvSpPr>
          <p:nvPr>
            <p:ph type="title"/>
          </p:nvPr>
        </p:nvSpPr>
        <p:spPr>
          <a:xfrm>
            <a:off x="1356513" y="366370"/>
            <a:ext cx="8305800" cy="1325563"/>
          </a:xfrm>
        </p:spPr>
        <p:txBody>
          <a:bodyPr>
            <a:normAutofit/>
          </a:bodyPr>
          <a:lstStyle/>
          <a:p>
            <a:r>
              <a:rPr lang="en-US" sz="2800" b="1" dirty="0" smtClean="0">
                <a:latin typeface="Arial" charset="0"/>
                <a:ea typeface="Arial" charset="0"/>
                <a:cs typeface="Arial" charset="0"/>
              </a:rPr>
              <a:t>Leather Bookbinding</a:t>
            </a:r>
            <a:br>
              <a:rPr lang="en-US" sz="2800" b="1" dirty="0" smtClean="0">
                <a:latin typeface="Arial" charset="0"/>
                <a:ea typeface="Arial" charset="0"/>
                <a:cs typeface="Arial" charset="0"/>
              </a:rPr>
            </a:br>
            <a:r>
              <a:rPr lang="en-US" sz="2200" dirty="0" smtClean="0"/>
              <a:t>Instructor: Monique Lallier, Artist/Bookbinder</a:t>
            </a:r>
            <a:br>
              <a:rPr lang="en-US" sz="2200" dirty="0" smtClean="0"/>
            </a:br>
            <a:r>
              <a:rPr lang="en-US" sz="2200" dirty="0" smtClean="0"/>
              <a:t>Dates: October 2017</a:t>
            </a:r>
            <a:endParaRPr lang="en-US" sz="2200" dirty="0"/>
          </a:p>
        </p:txBody>
      </p:sp>
      <p:pic>
        <p:nvPicPr>
          <p:cNvPr id="2" name="Picture 1"/>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6131775" y="1657323"/>
            <a:ext cx="5343012" cy="3483075"/>
          </a:xfrm>
          <a:prstGeom prst="rect">
            <a:avLst/>
          </a:prstGeom>
        </p:spPr>
      </p:pic>
      <p:sp>
        <p:nvSpPr>
          <p:cNvPr id="7" name="TextBox 6"/>
          <p:cNvSpPr txBox="1"/>
          <p:nvPr/>
        </p:nvSpPr>
        <p:spPr>
          <a:xfrm>
            <a:off x="11284077" y="2"/>
            <a:ext cx="907924" cy="1200329"/>
          </a:xfrm>
          <a:prstGeom prst="rect">
            <a:avLst/>
          </a:prstGeom>
          <a:noFill/>
        </p:spPr>
        <p:txBody>
          <a:bodyPr wrap="square" rtlCol="0">
            <a:spAutoFit/>
          </a:bodyPr>
          <a:lstStyle/>
          <a:p>
            <a:r>
              <a:rPr lang="en-US" sz="7200" dirty="0" smtClean="0">
                <a:solidFill>
                  <a:schemeClr val="accent6">
                    <a:lumMod val="50000"/>
                  </a:schemeClr>
                </a:solidFill>
              </a:rPr>
              <a:t>1</a:t>
            </a:r>
            <a:endParaRPr lang="en-US" sz="7200" dirty="0">
              <a:solidFill>
                <a:schemeClr val="accent6">
                  <a:lumMod val="50000"/>
                </a:schemeClr>
              </a:solidFill>
            </a:endParaRPr>
          </a:p>
        </p:txBody>
      </p:sp>
      <p:sp>
        <p:nvSpPr>
          <p:cNvPr id="8" name="TextBox 7"/>
          <p:cNvSpPr txBox="1"/>
          <p:nvPr/>
        </p:nvSpPr>
        <p:spPr>
          <a:xfrm>
            <a:off x="916545" y="6433188"/>
            <a:ext cx="5611986" cy="369332"/>
          </a:xfrm>
          <a:prstGeom prst="rect">
            <a:avLst/>
          </a:prstGeom>
          <a:noFill/>
        </p:spPr>
        <p:txBody>
          <a:bodyPr wrap="none" rtlCol="0">
            <a:spAutoFit/>
          </a:bodyPr>
          <a:lstStyle/>
          <a:p>
            <a:r>
              <a:rPr lang="en-US" dirty="0" smtClean="0"/>
              <a:t>Collaborator: UMAG 	Funding: Mellon Foundation</a:t>
            </a:r>
            <a:endParaRPr lang="en-US" dirty="0"/>
          </a:p>
        </p:txBody>
      </p:sp>
    </p:spTree>
    <p:extLst>
      <p:ext uri="{BB962C8B-B14F-4D97-AF65-F5344CB8AC3E}">
        <p14:creationId xmlns:p14="http://schemas.microsoft.com/office/powerpoint/2010/main" val="108061971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68121" y="2476202"/>
            <a:ext cx="5064849" cy="2554545"/>
          </a:xfrm>
          <a:prstGeom prst="rect">
            <a:avLst/>
          </a:prstGeom>
        </p:spPr>
        <p:txBody>
          <a:bodyPr wrap="square">
            <a:spAutoFit/>
          </a:bodyPr>
          <a:lstStyle/>
          <a:p>
            <a:pPr marR="0" lvl="0">
              <a:spcBef>
                <a:spcPts val="0"/>
              </a:spcBef>
              <a:spcAft>
                <a:spcPts val="0"/>
              </a:spcAft>
            </a:pPr>
            <a:r>
              <a:rPr lang="en-HK" sz="2000" dirty="0">
                <a:latin typeface="Arial" charset="0"/>
                <a:ea typeface="Arial" charset="0"/>
                <a:cs typeface="Arial" charset="0"/>
              </a:rPr>
              <a:t>M</a:t>
            </a:r>
            <a:r>
              <a:rPr lang="en-HK" sz="2000" dirty="0" smtClean="0">
                <a:effectLst/>
                <a:latin typeface="Arial" charset="0"/>
                <a:ea typeface="Arial" charset="0"/>
                <a:cs typeface="Arial" charset="0"/>
              </a:rPr>
              <a:t>aster craftsman Don Etherington demonstrated the techniques, tools and materials required for the construction of a traditional </a:t>
            </a:r>
            <a:r>
              <a:rPr lang="en-HK" sz="2000" dirty="0" err="1" smtClean="0">
                <a:effectLst/>
                <a:latin typeface="Arial" charset="0"/>
                <a:ea typeface="Arial" charset="0"/>
                <a:cs typeface="Arial" charset="0"/>
              </a:rPr>
              <a:t>Springback</a:t>
            </a:r>
            <a:r>
              <a:rPr lang="en-HK" sz="2000" dirty="0" smtClean="0">
                <a:effectLst/>
                <a:latin typeface="Arial" charset="0"/>
                <a:ea typeface="Arial" charset="0"/>
                <a:cs typeface="Arial" charset="0"/>
              </a:rPr>
              <a:t> Binding. A technique invented by the Englishmen John and Joseph Williams in about 1799, this form has been used ever since in the binding of ledgers and blank books. </a:t>
            </a:r>
            <a:endParaRPr lang="en-US" sz="2000" dirty="0">
              <a:effectLst/>
              <a:latin typeface="Arial" charset="0"/>
              <a:ea typeface="Arial" charset="0"/>
              <a:cs typeface="Arial" charset="0"/>
            </a:endParaRPr>
          </a:p>
        </p:txBody>
      </p:sp>
      <p:sp>
        <p:nvSpPr>
          <p:cNvPr id="8" name="Title 1"/>
          <p:cNvSpPr>
            <a:spLocks noGrp="1"/>
          </p:cNvSpPr>
          <p:nvPr>
            <p:ph type="title"/>
          </p:nvPr>
        </p:nvSpPr>
        <p:spPr>
          <a:xfrm>
            <a:off x="868121" y="818045"/>
            <a:ext cx="6447081" cy="1325563"/>
          </a:xfrm>
        </p:spPr>
        <p:txBody>
          <a:bodyPr>
            <a:normAutofit/>
          </a:bodyPr>
          <a:lstStyle/>
          <a:p>
            <a:r>
              <a:rPr lang="en-US" sz="2800" b="1" dirty="0" err="1" smtClean="0">
                <a:latin typeface="Arial" charset="0"/>
                <a:ea typeface="Arial" charset="0"/>
                <a:cs typeface="Arial" charset="0"/>
              </a:rPr>
              <a:t>Springback</a:t>
            </a:r>
            <a:r>
              <a:rPr lang="en-US" sz="2800" b="1" dirty="0" smtClean="0">
                <a:latin typeface="Arial" charset="0"/>
                <a:ea typeface="Arial" charset="0"/>
                <a:cs typeface="Arial" charset="0"/>
              </a:rPr>
              <a:t> Binding</a:t>
            </a:r>
            <a:r>
              <a:rPr lang="en-US" sz="2200" dirty="0" smtClean="0">
                <a:latin typeface="Arial" charset="0"/>
                <a:ea typeface="Arial" charset="0"/>
                <a:cs typeface="Arial" charset="0"/>
              </a:rPr>
              <a:t/>
            </a:r>
            <a:br>
              <a:rPr lang="en-US" sz="2200" dirty="0" smtClean="0">
                <a:latin typeface="Arial" charset="0"/>
                <a:ea typeface="Arial" charset="0"/>
                <a:cs typeface="Arial" charset="0"/>
              </a:rPr>
            </a:br>
            <a:r>
              <a:rPr lang="en-US" sz="2200" dirty="0" smtClean="0"/>
              <a:t>Instructor: Don Etherington</a:t>
            </a:r>
            <a:br>
              <a:rPr lang="en-US" sz="2200" dirty="0" smtClean="0"/>
            </a:br>
            <a:r>
              <a:rPr lang="en-US" sz="2200" dirty="0" smtClean="0"/>
              <a:t>Dates: October 2017 </a:t>
            </a:r>
            <a:r>
              <a:rPr lang="mr-IN" sz="2200" dirty="0" smtClean="0"/>
              <a:t>–</a:t>
            </a:r>
            <a:r>
              <a:rPr lang="en-US" sz="2200" dirty="0" smtClean="0"/>
              <a:t> 2 days</a:t>
            </a:r>
            <a:endParaRPr lang="en-US" sz="2200"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4166"/>
          <a:stretch/>
        </p:blipFill>
        <p:spPr>
          <a:xfrm>
            <a:off x="6381736" y="201259"/>
            <a:ext cx="4610283" cy="6497252"/>
          </a:xfrm>
          <a:prstGeom prst="rect">
            <a:avLst/>
          </a:prstGeom>
          <a:ln>
            <a:solidFill>
              <a:schemeClr val="tx1"/>
            </a:solidFill>
          </a:ln>
        </p:spPr>
      </p:pic>
      <p:sp>
        <p:nvSpPr>
          <p:cNvPr id="9" name="TextBox 8"/>
          <p:cNvSpPr txBox="1"/>
          <p:nvPr/>
        </p:nvSpPr>
        <p:spPr>
          <a:xfrm>
            <a:off x="11284077" y="2"/>
            <a:ext cx="907924" cy="1200329"/>
          </a:xfrm>
          <a:prstGeom prst="rect">
            <a:avLst/>
          </a:prstGeom>
          <a:noFill/>
        </p:spPr>
        <p:txBody>
          <a:bodyPr wrap="square" rtlCol="0">
            <a:spAutoFit/>
          </a:bodyPr>
          <a:lstStyle/>
          <a:p>
            <a:r>
              <a:rPr lang="en-US" sz="7200" dirty="0">
                <a:solidFill>
                  <a:schemeClr val="accent6">
                    <a:lumMod val="50000"/>
                  </a:schemeClr>
                </a:solidFill>
              </a:rPr>
              <a:t>2</a:t>
            </a:r>
          </a:p>
        </p:txBody>
      </p:sp>
      <p:sp>
        <p:nvSpPr>
          <p:cNvPr id="10" name="TextBox 9"/>
          <p:cNvSpPr txBox="1"/>
          <p:nvPr/>
        </p:nvSpPr>
        <p:spPr>
          <a:xfrm>
            <a:off x="868119" y="5780047"/>
            <a:ext cx="2841996" cy="646331"/>
          </a:xfrm>
          <a:prstGeom prst="rect">
            <a:avLst/>
          </a:prstGeom>
          <a:noFill/>
        </p:spPr>
        <p:txBody>
          <a:bodyPr wrap="none" rtlCol="0">
            <a:spAutoFit/>
          </a:bodyPr>
          <a:lstStyle/>
          <a:p>
            <a:r>
              <a:rPr lang="en-US" dirty="0" smtClean="0"/>
              <a:t>Collaborator: UMAG</a:t>
            </a:r>
          </a:p>
          <a:p>
            <a:r>
              <a:rPr lang="en-US" dirty="0" smtClean="0"/>
              <a:t>Funding: Mellon Foundation</a:t>
            </a:r>
            <a:endParaRPr lang="en-US" dirty="0"/>
          </a:p>
        </p:txBody>
      </p:sp>
    </p:spTree>
    <p:extLst>
      <p:ext uri="{BB962C8B-B14F-4D97-AF65-F5344CB8AC3E}">
        <p14:creationId xmlns:p14="http://schemas.microsoft.com/office/powerpoint/2010/main" val="70631371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email">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1285654" y="1396400"/>
            <a:ext cx="4106551" cy="5146159"/>
          </a:xfrm>
          <a:prstGeom prst="rect">
            <a:avLst/>
          </a:prstGeom>
        </p:spPr>
      </p:pic>
      <p:pic>
        <p:nvPicPr>
          <p:cNvPr id="7" name="Picture 6"/>
          <p:cNvPicPr>
            <a:picLocks noChangeAspect="1"/>
          </p:cNvPicPr>
          <p:nvPr/>
        </p:nvPicPr>
        <p:blipFill rotWithShape="1">
          <a:blip r:embed="rId4" cstate="email">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5807120" y="1396399"/>
            <a:ext cx="5456635" cy="5146159"/>
          </a:xfrm>
          <a:prstGeom prst="rect">
            <a:avLst/>
          </a:prstGeom>
        </p:spPr>
      </p:pic>
      <p:sp>
        <p:nvSpPr>
          <p:cNvPr id="8" name="Title 1"/>
          <p:cNvSpPr>
            <a:spLocks noGrp="1"/>
          </p:cNvSpPr>
          <p:nvPr>
            <p:ph type="title"/>
          </p:nvPr>
        </p:nvSpPr>
        <p:spPr>
          <a:xfrm>
            <a:off x="824880" y="340091"/>
            <a:ext cx="8305800" cy="971249"/>
          </a:xfrm>
        </p:spPr>
        <p:txBody>
          <a:bodyPr>
            <a:normAutofit/>
          </a:bodyPr>
          <a:lstStyle/>
          <a:p>
            <a:r>
              <a:rPr lang="en-US" sz="2800" b="1" dirty="0" err="1" smtClean="0">
                <a:latin typeface="Arial" charset="0"/>
                <a:ea typeface="Arial" charset="0"/>
                <a:cs typeface="Arial" charset="0"/>
              </a:rPr>
              <a:t>Springback</a:t>
            </a:r>
            <a:r>
              <a:rPr lang="en-US" sz="2800" b="1" dirty="0" smtClean="0">
                <a:latin typeface="Arial" charset="0"/>
                <a:ea typeface="Arial" charset="0"/>
                <a:cs typeface="Arial" charset="0"/>
              </a:rPr>
              <a:t> Ledger Binding (Demonstration)</a:t>
            </a:r>
            <a:br>
              <a:rPr lang="en-US" sz="2800" b="1" dirty="0" smtClean="0">
                <a:latin typeface="Arial" charset="0"/>
                <a:ea typeface="Arial" charset="0"/>
                <a:cs typeface="Arial" charset="0"/>
              </a:rPr>
            </a:br>
            <a:r>
              <a:rPr lang="en-US" sz="2200" dirty="0" smtClean="0"/>
              <a:t>Instructor: Don Etherington, conservator/bookbinder</a:t>
            </a:r>
            <a:endParaRPr lang="en-US" sz="2200" dirty="0"/>
          </a:p>
        </p:txBody>
      </p:sp>
      <p:pic>
        <p:nvPicPr>
          <p:cNvPr id="10" name="Picture 9"/>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2027898" y="2156848"/>
            <a:ext cx="8604663" cy="3741461"/>
          </a:xfrm>
          <a:prstGeom prst="rect">
            <a:avLst/>
          </a:prstGeom>
        </p:spPr>
      </p:pic>
      <p:sp>
        <p:nvSpPr>
          <p:cNvPr id="6" name="TextBox 5"/>
          <p:cNvSpPr txBox="1"/>
          <p:nvPr/>
        </p:nvSpPr>
        <p:spPr>
          <a:xfrm>
            <a:off x="11284077" y="2"/>
            <a:ext cx="907924" cy="1200329"/>
          </a:xfrm>
          <a:prstGeom prst="rect">
            <a:avLst/>
          </a:prstGeom>
          <a:noFill/>
        </p:spPr>
        <p:txBody>
          <a:bodyPr wrap="square" rtlCol="0">
            <a:spAutoFit/>
          </a:bodyPr>
          <a:lstStyle/>
          <a:p>
            <a:r>
              <a:rPr lang="en-US" sz="7200" dirty="0">
                <a:solidFill>
                  <a:schemeClr val="accent6">
                    <a:lumMod val="50000"/>
                  </a:schemeClr>
                </a:solidFill>
              </a:rPr>
              <a:t>2</a:t>
            </a:r>
          </a:p>
        </p:txBody>
      </p:sp>
    </p:spTree>
    <p:extLst>
      <p:ext uri="{BB962C8B-B14F-4D97-AF65-F5344CB8AC3E}">
        <p14:creationId xmlns:p14="http://schemas.microsoft.com/office/powerpoint/2010/main" val="205148280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285654" y="1396400"/>
            <a:ext cx="4106551" cy="5146159"/>
          </a:xfrm>
          <a:prstGeom prst="rect">
            <a:avLst/>
          </a:prstGeom>
        </p:spPr>
      </p:pic>
      <p:pic>
        <p:nvPicPr>
          <p:cNvPr id="7" name="Picture 6"/>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5807120" y="1396399"/>
            <a:ext cx="5456635" cy="5146159"/>
          </a:xfrm>
          <a:prstGeom prst="rect">
            <a:avLst/>
          </a:prstGeom>
        </p:spPr>
      </p:pic>
      <p:sp>
        <p:nvSpPr>
          <p:cNvPr id="8" name="Title 1"/>
          <p:cNvSpPr>
            <a:spLocks noGrp="1"/>
          </p:cNvSpPr>
          <p:nvPr>
            <p:ph type="title"/>
          </p:nvPr>
        </p:nvSpPr>
        <p:spPr>
          <a:xfrm>
            <a:off x="824880" y="340091"/>
            <a:ext cx="8305800" cy="971249"/>
          </a:xfrm>
        </p:spPr>
        <p:txBody>
          <a:bodyPr>
            <a:normAutofit/>
          </a:bodyPr>
          <a:lstStyle/>
          <a:p>
            <a:r>
              <a:rPr lang="en-US" sz="2800" b="1" dirty="0" err="1" smtClean="0">
                <a:latin typeface="Arial" charset="0"/>
                <a:ea typeface="Arial" charset="0"/>
                <a:cs typeface="Arial" charset="0"/>
              </a:rPr>
              <a:t>Springback</a:t>
            </a:r>
            <a:r>
              <a:rPr lang="en-US" sz="2800" b="1" dirty="0" smtClean="0">
                <a:latin typeface="Arial" charset="0"/>
                <a:ea typeface="Arial" charset="0"/>
                <a:cs typeface="Arial" charset="0"/>
              </a:rPr>
              <a:t> Ledger Binding (Demonstration)</a:t>
            </a:r>
            <a:br>
              <a:rPr lang="en-US" sz="2800" b="1" dirty="0" smtClean="0">
                <a:latin typeface="Arial" charset="0"/>
                <a:ea typeface="Arial" charset="0"/>
                <a:cs typeface="Arial" charset="0"/>
              </a:rPr>
            </a:br>
            <a:r>
              <a:rPr lang="en-US" sz="2200" dirty="0" smtClean="0"/>
              <a:t>Instructor: Don Etherington, conservator/bookbinder</a:t>
            </a:r>
            <a:endParaRPr lang="en-US" sz="2200" dirty="0"/>
          </a:p>
        </p:txBody>
      </p:sp>
      <p:sp>
        <p:nvSpPr>
          <p:cNvPr id="11" name="TextBox 10"/>
          <p:cNvSpPr txBox="1"/>
          <p:nvPr/>
        </p:nvSpPr>
        <p:spPr>
          <a:xfrm>
            <a:off x="11284077" y="2"/>
            <a:ext cx="907924" cy="1200329"/>
          </a:xfrm>
          <a:prstGeom prst="rect">
            <a:avLst/>
          </a:prstGeom>
          <a:noFill/>
        </p:spPr>
        <p:txBody>
          <a:bodyPr wrap="square" rtlCol="0">
            <a:spAutoFit/>
          </a:bodyPr>
          <a:lstStyle/>
          <a:p>
            <a:r>
              <a:rPr lang="en-US" sz="7200" dirty="0">
                <a:solidFill>
                  <a:schemeClr val="accent6">
                    <a:lumMod val="50000"/>
                  </a:schemeClr>
                </a:solidFill>
              </a:rPr>
              <a:t>2</a:t>
            </a:r>
          </a:p>
        </p:txBody>
      </p:sp>
    </p:spTree>
    <p:extLst>
      <p:ext uri="{BB962C8B-B14F-4D97-AF65-F5344CB8AC3E}">
        <p14:creationId xmlns:p14="http://schemas.microsoft.com/office/powerpoint/2010/main" val="189939749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294500" y="335579"/>
            <a:ext cx="4600873" cy="6224710"/>
          </a:xfrm>
          <a:prstGeom prst="rect">
            <a:avLst/>
          </a:prstGeom>
          <a:ln>
            <a:solidFill>
              <a:schemeClr val="tx1"/>
            </a:solidFill>
          </a:ln>
        </p:spPr>
      </p:pic>
      <p:sp>
        <p:nvSpPr>
          <p:cNvPr id="2" name="TextBox 1"/>
          <p:cNvSpPr txBox="1"/>
          <p:nvPr/>
        </p:nvSpPr>
        <p:spPr>
          <a:xfrm>
            <a:off x="659816" y="1900808"/>
            <a:ext cx="5634235" cy="2246769"/>
          </a:xfrm>
          <a:prstGeom prst="rect">
            <a:avLst/>
          </a:prstGeom>
          <a:noFill/>
        </p:spPr>
        <p:txBody>
          <a:bodyPr wrap="none" rtlCol="0">
            <a:spAutoFit/>
          </a:bodyPr>
          <a:lstStyle/>
          <a:p>
            <a:r>
              <a:rPr lang="en-US" sz="2000" dirty="0" smtClean="0"/>
              <a:t>Monique Lallier </a:t>
            </a:r>
          </a:p>
          <a:p>
            <a:r>
              <a:rPr lang="en-US" sz="2000" dirty="0" smtClean="0"/>
              <a:t>Forty + Years of Design Bindings</a:t>
            </a:r>
          </a:p>
          <a:p>
            <a:endParaRPr lang="en-US" sz="2000" dirty="0"/>
          </a:p>
          <a:p>
            <a:endParaRPr lang="en-US" sz="2000" dirty="0" smtClean="0"/>
          </a:p>
          <a:p>
            <a:endParaRPr lang="en-US" sz="2000" dirty="0"/>
          </a:p>
          <a:p>
            <a:r>
              <a:rPr lang="en-US" sz="2000" dirty="0" smtClean="0"/>
              <a:t>Don Etherington </a:t>
            </a:r>
          </a:p>
          <a:p>
            <a:r>
              <a:rPr lang="en-US" sz="2000" dirty="0" smtClean="0"/>
              <a:t>The Influence of the Florence Flood on Conservation</a:t>
            </a:r>
            <a:endParaRPr lang="en-US" sz="2000" dirty="0"/>
          </a:p>
        </p:txBody>
      </p:sp>
      <p:sp>
        <p:nvSpPr>
          <p:cNvPr id="6" name="Round Diagonal Corner Rectangle 5"/>
          <p:cNvSpPr/>
          <p:nvPr/>
        </p:nvSpPr>
        <p:spPr>
          <a:xfrm>
            <a:off x="509513" y="335580"/>
            <a:ext cx="5453823" cy="1090885"/>
          </a:xfrm>
          <a:prstGeom prst="round2Diag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dirty="0" smtClean="0"/>
              <a:t>Public Lectures &amp; Exhibition</a:t>
            </a:r>
            <a:endParaRPr lang="en-US" sz="3200" dirty="0"/>
          </a:p>
        </p:txBody>
      </p:sp>
      <p:cxnSp>
        <p:nvCxnSpPr>
          <p:cNvPr id="9" name="Straight Connector 8"/>
          <p:cNvCxnSpPr/>
          <p:nvPr/>
        </p:nvCxnSpPr>
        <p:spPr>
          <a:xfrm>
            <a:off x="659813" y="3005902"/>
            <a:ext cx="5303520" cy="0"/>
          </a:xfrm>
          <a:prstGeom prst="line">
            <a:avLst/>
          </a:prstGeom>
          <a:ln>
            <a:prstDash val="sysDash"/>
          </a:ln>
        </p:spPr>
        <p:style>
          <a:lnRef idx="1">
            <a:schemeClr val="dk1"/>
          </a:lnRef>
          <a:fillRef idx="0">
            <a:schemeClr val="dk1"/>
          </a:fillRef>
          <a:effectRef idx="0">
            <a:schemeClr val="dk1"/>
          </a:effectRef>
          <a:fontRef idx="minor">
            <a:schemeClr val="tx1"/>
          </a:fontRef>
        </p:style>
      </p:cxnSp>
      <p:sp>
        <p:nvSpPr>
          <p:cNvPr id="10" name="TextBox 9"/>
          <p:cNvSpPr txBox="1"/>
          <p:nvPr/>
        </p:nvSpPr>
        <p:spPr>
          <a:xfrm>
            <a:off x="11284077" y="0"/>
            <a:ext cx="907924" cy="3416320"/>
          </a:xfrm>
          <a:prstGeom prst="rect">
            <a:avLst/>
          </a:prstGeom>
          <a:noFill/>
        </p:spPr>
        <p:txBody>
          <a:bodyPr wrap="square" rtlCol="0">
            <a:spAutoFit/>
          </a:bodyPr>
          <a:lstStyle/>
          <a:p>
            <a:r>
              <a:rPr lang="en-US" sz="7200" dirty="0" smtClean="0">
                <a:solidFill>
                  <a:schemeClr val="accent6">
                    <a:lumMod val="50000"/>
                  </a:schemeClr>
                </a:solidFill>
              </a:rPr>
              <a:t>1&amp;2</a:t>
            </a:r>
            <a:endParaRPr lang="en-US" sz="7200" dirty="0">
              <a:solidFill>
                <a:schemeClr val="accent6">
                  <a:lumMod val="50000"/>
                </a:schemeClr>
              </a:solidFill>
            </a:endParaRPr>
          </a:p>
        </p:txBody>
      </p:sp>
    </p:spTree>
    <p:extLst>
      <p:ext uri="{BB962C8B-B14F-4D97-AF65-F5344CB8AC3E}">
        <p14:creationId xmlns:p14="http://schemas.microsoft.com/office/powerpoint/2010/main" val="122261553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00046" y="1323039"/>
            <a:ext cx="4994783" cy="1200329"/>
          </a:xfrm>
          <a:prstGeom prst="rect">
            <a:avLst/>
          </a:prstGeom>
        </p:spPr>
        <p:txBody>
          <a:bodyPr wrap="square">
            <a:spAutoFit/>
          </a:bodyPr>
          <a:lstStyle/>
          <a:p>
            <a:pPr marR="0" lvl="0" algn="just">
              <a:spcBef>
                <a:spcPts val="0"/>
              </a:spcBef>
              <a:spcAft>
                <a:spcPts val="0"/>
              </a:spcAft>
            </a:pPr>
            <a:r>
              <a:rPr lang="en-US" dirty="0" smtClean="0">
                <a:effectLst/>
                <a:ea typeface="Times New Roman" charset="0"/>
                <a:cs typeface="Times New Roman" charset="0"/>
              </a:rPr>
              <a:t>Handheld XRF (X-ray fluorescence) spectrometers serve a wide range of applications in the fields of art, conservation and archaeology. XRF allows for the non-destructive and in-situ elemental analysis.</a:t>
            </a:r>
            <a:endParaRPr lang="en-US" sz="2800" dirty="0">
              <a:effectLst/>
              <a:ea typeface="Times New Roman" charset="0"/>
              <a:cs typeface="Times New Roman" charset="0"/>
            </a:endParaRPr>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6691137" y="579689"/>
            <a:ext cx="4650071" cy="5741581"/>
          </a:xfrm>
          <a:prstGeom prst="rect">
            <a:avLst/>
          </a:prstGeom>
        </p:spPr>
      </p:pic>
      <p:pic>
        <p:nvPicPr>
          <p:cNvPr id="3" name="Picture 2"/>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1276257" y="2667949"/>
            <a:ext cx="4918571" cy="3718918"/>
          </a:xfrm>
          <a:prstGeom prst="rect">
            <a:avLst/>
          </a:prstGeom>
        </p:spPr>
      </p:pic>
      <p:sp>
        <p:nvSpPr>
          <p:cNvPr id="6" name="Title 1"/>
          <p:cNvSpPr>
            <a:spLocks noGrp="1"/>
          </p:cNvSpPr>
          <p:nvPr>
            <p:ph type="title"/>
          </p:nvPr>
        </p:nvSpPr>
        <p:spPr>
          <a:xfrm>
            <a:off x="628693" y="311674"/>
            <a:ext cx="5211648" cy="971249"/>
          </a:xfrm>
        </p:spPr>
        <p:txBody>
          <a:bodyPr>
            <a:normAutofit/>
          </a:bodyPr>
          <a:lstStyle/>
          <a:p>
            <a:r>
              <a:rPr lang="en-US" sz="2800" b="1" dirty="0" smtClean="0">
                <a:latin typeface="Arial" charset="0"/>
                <a:ea typeface="Arial" charset="0"/>
                <a:cs typeface="Arial" charset="0"/>
              </a:rPr>
              <a:t>Introduction to XRF Analysis</a:t>
            </a:r>
            <a:br>
              <a:rPr lang="en-US" sz="2800" b="1" dirty="0" smtClean="0">
                <a:latin typeface="Arial" charset="0"/>
                <a:ea typeface="Arial" charset="0"/>
                <a:cs typeface="Arial" charset="0"/>
              </a:rPr>
            </a:br>
            <a:r>
              <a:rPr lang="en-US" sz="2200" dirty="0" smtClean="0"/>
              <a:t>Instructor: Lee Drake, Dates: August 2017 </a:t>
            </a:r>
            <a:endParaRPr lang="en-US" sz="2200" dirty="0"/>
          </a:p>
        </p:txBody>
      </p:sp>
      <p:sp>
        <p:nvSpPr>
          <p:cNvPr id="7" name="Round Diagonal Corner Rectangle 6"/>
          <p:cNvSpPr/>
          <p:nvPr/>
        </p:nvSpPr>
        <p:spPr>
          <a:xfrm>
            <a:off x="1643963" y="4157442"/>
            <a:ext cx="9327024" cy="1298448"/>
          </a:xfrm>
          <a:prstGeom prst="round2Diag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000" dirty="0" smtClean="0"/>
              <a:t>    PUBLIC LECTURE: </a:t>
            </a:r>
          </a:p>
          <a:p>
            <a:r>
              <a:rPr lang="en-US" sz="2800" dirty="0"/>
              <a:t>Application of Handheld XRF in Cultural Heritage Conservation</a:t>
            </a:r>
          </a:p>
        </p:txBody>
      </p:sp>
      <p:sp>
        <p:nvSpPr>
          <p:cNvPr id="8" name="TextBox 7"/>
          <p:cNvSpPr txBox="1"/>
          <p:nvPr/>
        </p:nvSpPr>
        <p:spPr>
          <a:xfrm>
            <a:off x="628693" y="6399703"/>
            <a:ext cx="10013382" cy="369332"/>
          </a:xfrm>
          <a:prstGeom prst="rect">
            <a:avLst/>
          </a:prstGeom>
          <a:noFill/>
        </p:spPr>
        <p:txBody>
          <a:bodyPr wrap="none" rtlCol="0">
            <a:spAutoFit/>
          </a:bodyPr>
          <a:lstStyle/>
          <a:p>
            <a:r>
              <a:rPr lang="en-US" dirty="0" smtClean="0"/>
              <a:t>Collaborators: UMAG &amp; HKU Architectural Conservation Program, M+            Funding: Mellon Foundation </a:t>
            </a:r>
            <a:endParaRPr lang="en-US" dirty="0"/>
          </a:p>
        </p:txBody>
      </p:sp>
      <p:sp>
        <p:nvSpPr>
          <p:cNvPr id="9" name="TextBox 8"/>
          <p:cNvSpPr txBox="1"/>
          <p:nvPr/>
        </p:nvSpPr>
        <p:spPr>
          <a:xfrm>
            <a:off x="11440833" y="2"/>
            <a:ext cx="907924" cy="1200329"/>
          </a:xfrm>
          <a:prstGeom prst="rect">
            <a:avLst/>
          </a:prstGeom>
          <a:noFill/>
        </p:spPr>
        <p:txBody>
          <a:bodyPr wrap="square" rtlCol="0">
            <a:spAutoFit/>
          </a:bodyPr>
          <a:lstStyle/>
          <a:p>
            <a:r>
              <a:rPr lang="en-US" sz="7200" dirty="0" smtClean="0">
                <a:solidFill>
                  <a:schemeClr val="accent6">
                    <a:lumMod val="50000"/>
                  </a:schemeClr>
                </a:solidFill>
              </a:rPr>
              <a:t>3</a:t>
            </a:r>
            <a:endParaRPr lang="en-US" sz="7200" dirty="0">
              <a:solidFill>
                <a:schemeClr val="accent6">
                  <a:lumMod val="50000"/>
                </a:schemeClr>
              </a:solidFill>
            </a:endParaRPr>
          </a:p>
        </p:txBody>
      </p:sp>
    </p:spTree>
    <p:extLst>
      <p:ext uri="{BB962C8B-B14F-4D97-AF65-F5344CB8AC3E}">
        <p14:creationId xmlns:p14="http://schemas.microsoft.com/office/powerpoint/2010/main" val="1872440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3158" y="1696253"/>
            <a:ext cx="4552951" cy="4324261"/>
          </a:xfrm>
          <a:prstGeom prst="rect">
            <a:avLst/>
          </a:prstGeom>
        </p:spPr>
        <p:txBody>
          <a:bodyPr wrap="square">
            <a:spAutoFit/>
          </a:bodyPr>
          <a:lstStyle/>
          <a:p>
            <a:pPr>
              <a:lnSpc>
                <a:spcPts val="2960"/>
              </a:lnSpc>
            </a:pPr>
            <a:r>
              <a:rPr lang="en-US" dirty="0" smtClean="0">
                <a:effectLst/>
                <a:latin typeface="Times New Roman" charset="0"/>
                <a:ea typeface="Times New Roman" charset="0"/>
                <a:cs typeface="Times New Roman" charset="0"/>
              </a:rPr>
              <a:t> </a:t>
            </a:r>
            <a:r>
              <a:rPr lang="en-US" dirty="0" smtClean="0">
                <a:effectLst/>
                <a:ea typeface="Times New Roman" charset="0"/>
                <a:cs typeface="Times New Roman" charset="0"/>
              </a:rPr>
              <a:t>This course offered a comprehensive history of books in China with reference to relevant developments in Korea and Japan and to parallels in the West. It treated the subject in the broadest sense, from the advent of actual books in East Asia during the first millennium BCE to the introduction of virtual books at the end of the twentieth century; however, emphasis was placed on the traditional Chinese book printed on paper from the ninth to the nineteenth century.</a:t>
            </a:r>
            <a:endParaRPr lang="en-US" sz="2800" dirty="0">
              <a:effectLst/>
              <a:ea typeface="Times New Roman" charset="0"/>
              <a:cs typeface="Times New Roman" charset="0"/>
            </a:endParaRPr>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5273749" y="1662187"/>
            <a:ext cx="6284267" cy="4338020"/>
          </a:xfrm>
          <a:prstGeom prst="rect">
            <a:avLst/>
          </a:prstGeom>
        </p:spPr>
      </p:pic>
      <p:sp>
        <p:nvSpPr>
          <p:cNvPr id="5" name="Title 1"/>
          <p:cNvSpPr>
            <a:spLocks noGrp="1"/>
          </p:cNvSpPr>
          <p:nvPr>
            <p:ph type="title"/>
          </p:nvPr>
        </p:nvSpPr>
        <p:spPr>
          <a:xfrm>
            <a:off x="503159" y="503570"/>
            <a:ext cx="5211648" cy="971249"/>
          </a:xfrm>
        </p:spPr>
        <p:txBody>
          <a:bodyPr>
            <a:normAutofit fontScale="90000"/>
          </a:bodyPr>
          <a:lstStyle/>
          <a:p>
            <a:r>
              <a:rPr lang="en-US" sz="2800" b="1" dirty="0" smtClean="0">
                <a:latin typeface="Arial" charset="0"/>
                <a:ea typeface="Arial" charset="0"/>
                <a:cs typeface="Arial" charset="0"/>
              </a:rPr>
              <a:t>The History of the Book in China</a:t>
            </a:r>
            <a:br>
              <a:rPr lang="en-US" sz="2800" b="1" dirty="0" smtClean="0">
                <a:latin typeface="Arial" charset="0"/>
                <a:ea typeface="Arial" charset="0"/>
                <a:cs typeface="Arial" charset="0"/>
              </a:rPr>
            </a:br>
            <a:r>
              <a:rPr lang="en-US" sz="2200" dirty="0" smtClean="0"/>
              <a:t>Instructor: Soren </a:t>
            </a:r>
            <a:r>
              <a:rPr lang="en-US" sz="2200" dirty="0" err="1" smtClean="0"/>
              <a:t>Edgren</a:t>
            </a:r>
            <a:r>
              <a:rPr lang="en-US" sz="2200" dirty="0" smtClean="0"/>
              <a:t/>
            </a:r>
            <a:br>
              <a:rPr lang="en-US" sz="2200" dirty="0" smtClean="0"/>
            </a:br>
            <a:r>
              <a:rPr lang="en-US" sz="2200" dirty="0" smtClean="0"/>
              <a:t>Dates: December 2017, 1 week intensive course</a:t>
            </a:r>
            <a:endParaRPr lang="en-US" sz="2200" dirty="0"/>
          </a:p>
        </p:txBody>
      </p:sp>
      <p:sp>
        <p:nvSpPr>
          <p:cNvPr id="6" name="Round Diagonal Corner Rectangle 5"/>
          <p:cNvSpPr/>
          <p:nvPr/>
        </p:nvSpPr>
        <p:spPr>
          <a:xfrm>
            <a:off x="1042416" y="3378435"/>
            <a:ext cx="10277856" cy="1298448"/>
          </a:xfrm>
          <a:prstGeom prst="round2Diag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000" dirty="0" smtClean="0"/>
              <a:t>    PUBLIC LECTURE: </a:t>
            </a:r>
          </a:p>
          <a:p>
            <a:pPr algn="ctr"/>
            <a:r>
              <a:rPr lang="en-US" sz="2800" dirty="0" smtClean="0"/>
              <a:t>Buddhist </a:t>
            </a:r>
            <a:r>
              <a:rPr lang="en-US" sz="2800" dirty="0"/>
              <a:t>Illuminated manuscripts in China and East Asia</a:t>
            </a:r>
          </a:p>
        </p:txBody>
      </p:sp>
      <p:sp>
        <p:nvSpPr>
          <p:cNvPr id="7" name="TextBox 6"/>
          <p:cNvSpPr txBox="1"/>
          <p:nvPr/>
        </p:nvSpPr>
        <p:spPr>
          <a:xfrm>
            <a:off x="503159" y="6395834"/>
            <a:ext cx="4908716" cy="369332"/>
          </a:xfrm>
          <a:prstGeom prst="rect">
            <a:avLst/>
          </a:prstGeom>
          <a:noFill/>
        </p:spPr>
        <p:txBody>
          <a:bodyPr wrap="none" rtlCol="0">
            <a:spAutoFit/>
          </a:bodyPr>
          <a:lstStyle/>
          <a:p>
            <a:r>
              <a:rPr lang="en-US" dirty="0" smtClean="0"/>
              <a:t>Collaborator: UMAG, Funding: Mellon Foundation </a:t>
            </a:r>
            <a:endParaRPr lang="en-US" dirty="0"/>
          </a:p>
        </p:txBody>
      </p:sp>
      <p:sp>
        <p:nvSpPr>
          <p:cNvPr id="8" name="TextBox 7"/>
          <p:cNvSpPr txBox="1"/>
          <p:nvPr/>
        </p:nvSpPr>
        <p:spPr>
          <a:xfrm>
            <a:off x="11284077" y="2"/>
            <a:ext cx="907924" cy="1200329"/>
          </a:xfrm>
          <a:prstGeom prst="rect">
            <a:avLst/>
          </a:prstGeom>
          <a:noFill/>
        </p:spPr>
        <p:txBody>
          <a:bodyPr wrap="square" rtlCol="0">
            <a:spAutoFit/>
          </a:bodyPr>
          <a:lstStyle/>
          <a:p>
            <a:r>
              <a:rPr lang="en-US" sz="7200" dirty="0" smtClean="0">
                <a:solidFill>
                  <a:schemeClr val="accent6">
                    <a:lumMod val="50000"/>
                  </a:schemeClr>
                </a:solidFill>
              </a:rPr>
              <a:t>4</a:t>
            </a:r>
            <a:endParaRPr lang="en-US" sz="7200" dirty="0">
              <a:solidFill>
                <a:schemeClr val="accent6">
                  <a:lumMod val="50000"/>
                </a:schemeClr>
              </a:solidFill>
            </a:endParaRPr>
          </a:p>
        </p:txBody>
      </p:sp>
    </p:spTree>
    <p:extLst>
      <p:ext uri="{BB962C8B-B14F-4D97-AF65-F5344CB8AC3E}">
        <p14:creationId xmlns:p14="http://schemas.microsoft.com/office/powerpoint/2010/main" val="884053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1" y="2011562"/>
            <a:ext cx="4136137" cy="4351338"/>
          </a:xfrm>
        </p:spPr>
        <p:txBody>
          <a:bodyPr>
            <a:normAutofit/>
          </a:bodyPr>
          <a:lstStyle/>
          <a:p>
            <a:pPr marL="0" indent="0">
              <a:buNone/>
            </a:pPr>
            <a:r>
              <a:rPr lang="en-US" dirty="0" smtClean="0"/>
              <a:t>Isabel </a:t>
            </a:r>
            <a:r>
              <a:rPr lang="en-US" dirty="0"/>
              <a:t>Meyer – Manager for the Smithsonian Digital Asset Management System </a:t>
            </a:r>
            <a:r>
              <a:rPr lang="en-US" sz="1600" dirty="0" smtClean="0"/>
              <a:t>(museums</a:t>
            </a:r>
            <a:r>
              <a:rPr lang="en-US" sz="1600" dirty="0"/>
              <a:t>, libraries, archives and even the zoo</a:t>
            </a:r>
            <a:r>
              <a:rPr lang="en-US" sz="1600" dirty="0" smtClean="0"/>
              <a:t>)</a:t>
            </a:r>
          </a:p>
          <a:p>
            <a:pPr marL="0" indent="0">
              <a:buNone/>
            </a:pPr>
            <a:endParaRPr lang="en-US" b="1" dirty="0" smtClean="0"/>
          </a:p>
          <a:p>
            <a:pPr marL="0" indent="0">
              <a:buNone/>
            </a:pPr>
            <a:r>
              <a:rPr lang="en-US" b="1" dirty="0" smtClean="0"/>
              <a:t>Management </a:t>
            </a:r>
            <a:r>
              <a:rPr lang="en-US" b="1" dirty="0"/>
              <a:t>and preservation of digital collections in cultural </a:t>
            </a:r>
            <a:r>
              <a:rPr lang="en-US" b="1" dirty="0" smtClean="0"/>
              <a:t>institutions</a:t>
            </a:r>
            <a:endParaRPr lang="en-US" b="1" dirty="0"/>
          </a:p>
        </p:txBody>
      </p:sp>
      <p:sp>
        <p:nvSpPr>
          <p:cNvPr id="5" name="Round Diagonal Corner Rectangle 4"/>
          <p:cNvSpPr/>
          <p:nvPr/>
        </p:nvSpPr>
        <p:spPr>
          <a:xfrm>
            <a:off x="838201" y="528448"/>
            <a:ext cx="3825241" cy="1298448"/>
          </a:xfrm>
          <a:prstGeom prst="round2Diag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smtClean="0"/>
              <a:t>    PUBLIC LECTURE</a:t>
            </a:r>
          </a:p>
        </p:txBody>
      </p:sp>
      <p:sp>
        <p:nvSpPr>
          <p:cNvPr id="6" name="TextBox 5"/>
          <p:cNvSpPr txBox="1"/>
          <p:nvPr/>
        </p:nvSpPr>
        <p:spPr>
          <a:xfrm rot="10800000" flipV="1">
            <a:off x="838201" y="6039735"/>
            <a:ext cx="5717033" cy="646331"/>
          </a:xfrm>
          <a:prstGeom prst="rect">
            <a:avLst/>
          </a:prstGeom>
          <a:noFill/>
        </p:spPr>
        <p:txBody>
          <a:bodyPr wrap="square" rtlCol="0">
            <a:spAutoFit/>
          </a:bodyPr>
          <a:lstStyle/>
          <a:p>
            <a:r>
              <a:rPr lang="en-US" dirty="0" smtClean="0"/>
              <a:t>Collaborators: M+ Museum, UMAG &amp; HKU Faculty of Arts Funding: M+ and Mellon Foundation</a:t>
            </a:r>
            <a:endParaRPr lang="en-US" dirty="0"/>
          </a:p>
        </p:txBody>
      </p:sp>
      <p:pic>
        <p:nvPicPr>
          <p:cNvPr id="7" name="Picture 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427216" y="0"/>
            <a:ext cx="5068957" cy="6858000"/>
          </a:xfrm>
          <a:prstGeom prst="rect">
            <a:avLst/>
          </a:prstGeom>
        </p:spPr>
      </p:pic>
    </p:spTree>
    <p:extLst>
      <p:ext uri="{BB962C8B-B14F-4D97-AF65-F5344CB8AC3E}">
        <p14:creationId xmlns:p14="http://schemas.microsoft.com/office/powerpoint/2010/main" val="198970782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91385" y="1634437"/>
            <a:ext cx="7297040" cy="4106706"/>
          </a:xfrm>
          <a:prstGeom prst="rect">
            <a:avLst/>
          </a:prstGeom>
        </p:spPr>
      </p:pic>
      <p:sp>
        <p:nvSpPr>
          <p:cNvPr id="3" name="Title 1"/>
          <p:cNvSpPr>
            <a:spLocks noGrp="1"/>
          </p:cNvSpPr>
          <p:nvPr>
            <p:ph type="title"/>
          </p:nvPr>
        </p:nvSpPr>
        <p:spPr>
          <a:xfrm>
            <a:off x="566954" y="240865"/>
            <a:ext cx="7939095" cy="971249"/>
          </a:xfrm>
        </p:spPr>
        <p:txBody>
          <a:bodyPr>
            <a:normAutofit/>
          </a:bodyPr>
          <a:lstStyle/>
          <a:p>
            <a:r>
              <a:rPr lang="en-US" sz="2800" b="1" dirty="0" smtClean="0">
                <a:latin typeface="Arial" charset="0"/>
                <a:ea typeface="Arial" charset="0"/>
                <a:cs typeface="Arial" charset="0"/>
              </a:rPr>
              <a:t>18th Century Armenian Prayer Scrolls</a:t>
            </a:r>
            <a:br>
              <a:rPr lang="en-US" sz="2800" b="1" dirty="0" smtClean="0">
                <a:latin typeface="Arial" charset="0"/>
                <a:ea typeface="Arial" charset="0"/>
                <a:cs typeface="Arial" charset="0"/>
              </a:rPr>
            </a:br>
            <a:r>
              <a:rPr lang="en-US" sz="2200" dirty="0" smtClean="0"/>
              <a:t>Speaker: Collette </a:t>
            </a:r>
            <a:r>
              <a:rPr lang="en-US" sz="2200" dirty="0" err="1" smtClean="0"/>
              <a:t>Badmagharian</a:t>
            </a:r>
            <a:r>
              <a:rPr lang="en-US" sz="2200" dirty="0" smtClean="0"/>
              <a:t>, Getty/UCLA post-grad</a:t>
            </a:r>
            <a:endParaRPr lang="en-US" sz="2200" dirty="0"/>
          </a:p>
        </p:txBody>
      </p:sp>
      <p:pic>
        <p:nvPicPr>
          <p:cNvPr id="4" name="Picture 3"/>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7661116" y="1616149"/>
            <a:ext cx="4360763" cy="4106708"/>
          </a:xfrm>
          <a:prstGeom prst="rect">
            <a:avLst/>
          </a:prstGeom>
        </p:spPr>
      </p:pic>
      <p:sp>
        <p:nvSpPr>
          <p:cNvPr id="6" name="Round Diagonal Corner Rectangle 5"/>
          <p:cNvSpPr/>
          <p:nvPr/>
        </p:nvSpPr>
        <p:spPr>
          <a:xfrm>
            <a:off x="7488426" y="115683"/>
            <a:ext cx="4519095" cy="1298448"/>
          </a:xfrm>
          <a:prstGeom prst="round2Diag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000" dirty="0" smtClean="0"/>
              <a:t>    PUBLIC LECTURE &amp; SHARING SESSION</a:t>
            </a:r>
          </a:p>
        </p:txBody>
      </p:sp>
      <p:sp>
        <p:nvSpPr>
          <p:cNvPr id="2" name="TextBox 1"/>
          <p:cNvSpPr txBox="1"/>
          <p:nvPr/>
        </p:nvSpPr>
        <p:spPr>
          <a:xfrm>
            <a:off x="365760" y="5907026"/>
            <a:ext cx="7232364" cy="646331"/>
          </a:xfrm>
          <a:prstGeom prst="rect">
            <a:avLst/>
          </a:prstGeom>
          <a:noFill/>
        </p:spPr>
        <p:txBody>
          <a:bodyPr wrap="none" rtlCol="0">
            <a:spAutoFit/>
          </a:bodyPr>
          <a:lstStyle/>
          <a:p>
            <a:r>
              <a:rPr lang="en-US" dirty="0" smtClean="0"/>
              <a:t>Collaborators: Hong Kong Library Association, HKU Museum Society, UMAG</a:t>
            </a:r>
          </a:p>
          <a:p>
            <a:r>
              <a:rPr lang="en-US" dirty="0" smtClean="0"/>
              <a:t>Funding: Mellon Foundation </a:t>
            </a:r>
            <a:endParaRPr lang="en-US" dirty="0"/>
          </a:p>
        </p:txBody>
      </p:sp>
    </p:spTree>
    <p:extLst>
      <p:ext uri="{BB962C8B-B14F-4D97-AF65-F5344CB8AC3E}">
        <p14:creationId xmlns:p14="http://schemas.microsoft.com/office/powerpoint/2010/main" val="9790297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8914" y="237978"/>
            <a:ext cx="8641725" cy="461665"/>
          </a:xfrm>
          <a:prstGeom prst="rect">
            <a:avLst/>
          </a:prstGeom>
          <a:noFill/>
        </p:spPr>
        <p:txBody>
          <a:bodyPr wrap="none" rtlCol="0">
            <a:spAutoFit/>
          </a:bodyPr>
          <a:lstStyle/>
          <a:p>
            <a:r>
              <a:rPr lang="en-US" sz="2400" b="1" dirty="0" smtClean="0"/>
              <a:t>Preservation Week 2016 </a:t>
            </a:r>
            <a:r>
              <a:rPr lang="mr-IN" sz="2400" b="1" dirty="0" smtClean="0"/>
              <a:t>–</a:t>
            </a:r>
            <a:r>
              <a:rPr lang="en-US" sz="2400" b="1" dirty="0" smtClean="0"/>
              <a:t> </a:t>
            </a:r>
            <a:r>
              <a:rPr lang="en-US" sz="2400" b="1" dirty="0" smtClean="0">
                <a:solidFill>
                  <a:schemeClr val="tx1">
                    <a:lumMod val="50000"/>
                    <a:lumOff val="50000"/>
                  </a:schemeClr>
                </a:solidFill>
              </a:rPr>
              <a:t>book repair demonstrations and exhibit</a:t>
            </a:r>
            <a:endParaRPr lang="en-US" sz="2400" b="1" dirty="0">
              <a:solidFill>
                <a:schemeClr val="tx1">
                  <a:lumMod val="50000"/>
                  <a:lumOff val="50000"/>
                </a:schemeClr>
              </a:solidFill>
            </a:endParaRPr>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256033" y="1292115"/>
            <a:ext cx="6468207" cy="4428112"/>
          </a:xfrm>
          <a:prstGeom prst="rect">
            <a:avLst/>
          </a:prstGeom>
        </p:spPr>
      </p:pic>
      <p:pic>
        <p:nvPicPr>
          <p:cNvPr id="4" name="Picture 3"/>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7019979" y="1292115"/>
            <a:ext cx="4675124" cy="5028968"/>
          </a:xfrm>
          <a:prstGeom prst="rect">
            <a:avLst/>
          </a:prstGeom>
        </p:spPr>
      </p:pic>
    </p:spTree>
    <p:extLst>
      <p:ext uri="{BB962C8B-B14F-4D97-AF65-F5344CB8AC3E}">
        <p14:creationId xmlns:p14="http://schemas.microsoft.com/office/powerpoint/2010/main" val="67506655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_5899.JPG"/>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2" y="3378036"/>
            <a:ext cx="12191999" cy="3479964"/>
          </a:xfrm>
          <a:prstGeom prst="rect">
            <a:avLst/>
          </a:prstGeom>
        </p:spPr>
      </p:pic>
      <p:sp>
        <p:nvSpPr>
          <p:cNvPr id="4" name="Title 1"/>
          <p:cNvSpPr txBox="1">
            <a:spLocks/>
          </p:cNvSpPr>
          <p:nvPr/>
        </p:nvSpPr>
        <p:spPr>
          <a:xfrm>
            <a:off x="2" y="3"/>
            <a:ext cx="12191999" cy="3371848"/>
          </a:xfrm>
          <a:prstGeom prst="rect">
            <a:avLst/>
          </a:prstGeom>
          <a:solidFill>
            <a:schemeClr val="accent6">
              <a:lumMod val="60000"/>
              <a:lumOff val="40000"/>
            </a:schemeClr>
          </a:solidFill>
        </p:spPr>
        <p:txBody>
          <a:bodyPr vert="horz" lIns="91440" tIns="45720" rIns="91440" bIns="45720" rtlCol="0" anchor="t" anchorCtr="0">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800" dirty="0"/>
          </a:p>
          <a:p>
            <a:endParaRPr lang="en-US" sz="2800" dirty="0"/>
          </a:p>
          <a:p>
            <a:endParaRPr lang="en-US" sz="2800" dirty="0"/>
          </a:p>
          <a:p>
            <a:endParaRPr lang="en-US" sz="2800" dirty="0"/>
          </a:p>
        </p:txBody>
      </p:sp>
      <p:sp>
        <p:nvSpPr>
          <p:cNvPr id="8" name="TextBox 7"/>
          <p:cNvSpPr txBox="1"/>
          <p:nvPr/>
        </p:nvSpPr>
        <p:spPr>
          <a:xfrm>
            <a:off x="403155" y="252138"/>
            <a:ext cx="11788845" cy="3185487"/>
          </a:xfrm>
          <a:prstGeom prst="rect">
            <a:avLst/>
          </a:prstGeom>
          <a:noFill/>
        </p:spPr>
        <p:txBody>
          <a:bodyPr wrap="square" rtlCol="0">
            <a:spAutoFit/>
          </a:bodyPr>
          <a:lstStyle/>
          <a:p>
            <a:pPr>
              <a:spcAft>
                <a:spcPts val="600"/>
              </a:spcAft>
            </a:pPr>
            <a:r>
              <a:rPr lang="en-US" sz="4000" dirty="0" smtClean="0">
                <a:latin typeface="+mj-lt"/>
              </a:rPr>
              <a:t>14 </a:t>
            </a:r>
            <a:r>
              <a:rPr lang="en-US" sz="3200" dirty="0" smtClean="0">
                <a:latin typeface="+mj-lt"/>
              </a:rPr>
              <a:t>workshops </a:t>
            </a:r>
            <a:r>
              <a:rPr lang="en-US" sz="2400" dirty="0" smtClean="0">
                <a:latin typeface="+mj-lt"/>
              </a:rPr>
              <a:t>(more than one day in length) </a:t>
            </a:r>
            <a:endParaRPr lang="en-US" sz="2400" dirty="0">
              <a:latin typeface="+mj-lt"/>
            </a:endParaRPr>
          </a:p>
          <a:p>
            <a:pPr>
              <a:lnSpc>
                <a:spcPts val="4200"/>
              </a:lnSpc>
            </a:pPr>
            <a:r>
              <a:rPr lang="en-US" sz="4000" dirty="0" smtClean="0">
                <a:latin typeface="+mj-lt"/>
              </a:rPr>
              <a:t>10</a:t>
            </a:r>
            <a:r>
              <a:rPr lang="en-US" dirty="0" smtClean="0">
                <a:latin typeface="+mj-lt"/>
              </a:rPr>
              <a:t> </a:t>
            </a:r>
            <a:r>
              <a:rPr lang="en-US" dirty="0">
                <a:latin typeface="+mj-lt"/>
              </a:rPr>
              <a:t>libraries, </a:t>
            </a:r>
            <a:r>
              <a:rPr lang="en-US" sz="4000" dirty="0">
                <a:latin typeface="+mj-lt"/>
              </a:rPr>
              <a:t>8</a:t>
            </a:r>
            <a:r>
              <a:rPr lang="en-US" dirty="0">
                <a:latin typeface="+mj-lt"/>
              </a:rPr>
              <a:t> archives, </a:t>
            </a:r>
            <a:r>
              <a:rPr lang="en-US" sz="4000" dirty="0">
                <a:latin typeface="+mj-lt"/>
              </a:rPr>
              <a:t>1</a:t>
            </a:r>
            <a:r>
              <a:rPr lang="en-US" dirty="0">
                <a:latin typeface="+mj-lt"/>
              </a:rPr>
              <a:t> insurance company, </a:t>
            </a:r>
            <a:r>
              <a:rPr lang="en-US" sz="4000" dirty="0">
                <a:latin typeface="+mj-lt"/>
              </a:rPr>
              <a:t>8</a:t>
            </a:r>
            <a:r>
              <a:rPr lang="en-US" dirty="0" smtClean="0">
                <a:latin typeface="+mj-lt"/>
              </a:rPr>
              <a:t> </a:t>
            </a:r>
            <a:r>
              <a:rPr lang="en-US" dirty="0">
                <a:latin typeface="+mj-lt"/>
              </a:rPr>
              <a:t>heritage organizations, </a:t>
            </a:r>
            <a:r>
              <a:rPr lang="en-US" sz="4000" dirty="0">
                <a:latin typeface="+mj-lt"/>
              </a:rPr>
              <a:t>9</a:t>
            </a:r>
            <a:r>
              <a:rPr lang="en-US" dirty="0" smtClean="0">
                <a:latin typeface="+mj-lt"/>
              </a:rPr>
              <a:t> </a:t>
            </a:r>
            <a:r>
              <a:rPr lang="en-US" dirty="0">
                <a:latin typeface="+mj-lt"/>
              </a:rPr>
              <a:t>museums, </a:t>
            </a:r>
            <a:r>
              <a:rPr lang="en-US" sz="4000" dirty="0">
                <a:latin typeface="+mj-lt"/>
              </a:rPr>
              <a:t>4</a:t>
            </a:r>
            <a:r>
              <a:rPr lang="en-US" dirty="0">
                <a:latin typeface="+mj-lt"/>
              </a:rPr>
              <a:t> art galleries, </a:t>
            </a:r>
            <a:r>
              <a:rPr lang="en-US" sz="4000" dirty="0" smtClean="0">
                <a:latin typeface="+mj-lt"/>
              </a:rPr>
              <a:t>5</a:t>
            </a:r>
            <a:r>
              <a:rPr lang="en-US" dirty="0" smtClean="0">
                <a:latin typeface="+mj-lt"/>
              </a:rPr>
              <a:t> </a:t>
            </a:r>
            <a:r>
              <a:rPr lang="en-US" dirty="0">
                <a:latin typeface="+mj-lt"/>
              </a:rPr>
              <a:t>art handling companies,</a:t>
            </a:r>
            <a:r>
              <a:rPr lang="en-US" sz="4000" dirty="0">
                <a:latin typeface="+mj-lt"/>
              </a:rPr>
              <a:t> </a:t>
            </a:r>
            <a:r>
              <a:rPr lang="en-US" sz="4000" dirty="0" smtClean="0">
                <a:latin typeface="+mj-lt"/>
              </a:rPr>
              <a:t>14 </a:t>
            </a:r>
            <a:r>
              <a:rPr lang="en-US" dirty="0">
                <a:latin typeface="+mj-lt"/>
              </a:rPr>
              <a:t>private </a:t>
            </a:r>
            <a:r>
              <a:rPr lang="en-US" dirty="0" smtClean="0">
                <a:latin typeface="+mj-lt"/>
              </a:rPr>
              <a:t>individuals, </a:t>
            </a:r>
            <a:r>
              <a:rPr lang="en-US" sz="4000" dirty="0" smtClean="0">
                <a:latin typeface="+mj-lt"/>
              </a:rPr>
              <a:t>10</a:t>
            </a:r>
            <a:r>
              <a:rPr lang="en-US" dirty="0" smtClean="0">
                <a:latin typeface="+mj-lt"/>
              </a:rPr>
              <a:t> students &amp; interns, </a:t>
            </a:r>
            <a:r>
              <a:rPr lang="en-US" sz="4000" dirty="0" smtClean="0">
                <a:latin typeface="+mj-lt"/>
              </a:rPr>
              <a:t>2</a:t>
            </a:r>
            <a:r>
              <a:rPr lang="en-US" dirty="0" smtClean="0">
                <a:latin typeface="+mj-lt"/>
              </a:rPr>
              <a:t> university facilities management departments</a:t>
            </a:r>
            <a:endParaRPr lang="en-US" dirty="0">
              <a:latin typeface="+mj-lt"/>
            </a:endParaRPr>
          </a:p>
          <a:p>
            <a:pPr>
              <a:spcBef>
                <a:spcPts val="600"/>
              </a:spcBef>
              <a:spcAft>
                <a:spcPts val="600"/>
              </a:spcAft>
            </a:pPr>
            <a:r>
              <a:rPr lang="en-US" sz="4000" dirty="0" smtClean="0">
                <a:latin typeface="+mj-lt"/>
              </a:rPr>
              <a:t>276</a:t>
            </a:r>
            <a:r>
              <a:rPr lang="en-US" dirty="0" smtClean="0">
                <a:latin typeface="+mj-lt"/>
              </a:rPr>
              <a:t> </a:t>
            </a:r>
            <a:r>
              <a:rPr lang="en-US" sz="4000" dirty="0" smtClean="0">
                <a:latin typeface="+mj-lt"/>
              </a:rPr>
              <a:t>participants</a:t>
            </a:r>
            <a:endParaRPr lang="en-US" dirty="0">
              <a:latin typeface="+mj-lt"/>
            </a:endParaRPr>
          </a:p>
          <a:p>
            <a:r>
              <a:rPr lang="en-US" dirty="0">
                <a:latin typeface="+mj-lt"/>
              </a:rPr>
              <a:t> </a:t>
            </a:r>
            <a:r>
              <a:rPr lang="en-US" dirty="0" smtClean="0">
                <a:latin typeface="+mj-lt"/>
              </a:rPr>
              <a:t>Hong Kong    </a:t>
            </a:r>
            <a:r>
              <a:rPr lang="en-US" dirty="0">
                <a:latin typeface="+mj-lt"/>
              </a:rPr>
              <a:t>|   Macau   |   Philippines   |    Myanmar   |   Malaysia   |   </a:t>
            </a:r>
            <a:r>
              <a:rPr lang="en-US" dirty="0" smtClean="0">
                <a:latin typeface="+mj-lt"/>
              </a:rPr>
              <a:t>Nepal</a:t>
            </a:r>
            <a:r>
              <a:rPr lang="en-US" dirty="0">
                <a:latin typeface="+mj-lt"/>
              </a:rPr>
              <a:t> </a:t>
            </a:r>
            <a:r>
              <a:rPr lang="en-US" dirty="0" smtClean="0">
                <a:latin typeface="+mj-lt"/>
              </a:rPr>
              <a:t>  |   Taiwan    </a:t>
            </a:r>
            <a:r>
              <a:rPr lang="en-US" dirty="0">
                <a:latin typeface="+mj-lt"/>
              </a:rPr>
              <a:t>| </a:t>
            </a:r>
            <a:r>
              <a:rPr lang="en-US" dirty="0" smtClean="0">
                <a:latin typeface="+mj-lt"/>
              </a:rPr>
              <a:t>  China   |   Singapore </a:t>
            </a:r>
            <a:endParaRPr lang="en-US" dirty="0">
              <a:latin typeface="+mj-lt"/>
            </a:endParaRPr>
          </a:p>
          <a:p>
            <a:endParaRPr lang="en-US" dirty="0">
              <a:latin typeface="+mj-lt"/>
            </a:endParaRPr>
          </a:p>
        </p:txBody>
      </p:sp>
      <p:pic>
        <p:nvPicPr>
          <p:cNvPr id="2" name="Picture 1"/>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2514600" y="252138"/>
            <a:ext cx="7233557" cy="6083349"/>
          </a:xfrm>
          <a:prstGeom prst="rect">
            <a:avLst/>
          </a:prstGeom>
        </p:spPr>
      </p:pic>
    </p:spTree>
    <p:extLst>
      <p:ext uri="{BB962C8B-B14F-4D97-AF65-F5344CB8AC3E}">
        <p14:creationId xmlns:p14="http://schemas.microsoft.com/office/powerpoint/2010/main" val="760101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next for Preservation at HKUL?</a:t>
            </a:r>
            <a:endParaRPr lang="en-US" dirty="0"/>
          </a:p>
        </p:txBody>
      </p:sp>
      <p:sp>
        <p:nvSpPr>
          <p:cNvPr id="3" name="Content Placeholder 2"/>
          <p:cNvSpPr>
            <a:spLocks noGrp="1"/>
          </p:cNvSpPr>
          <p:nvPr>
            <p:ph idx="1"/>
          </p:nvPr>
        </p:nvSpPr>
        <p:spPr>
          <a:xfrm>
            <a:off x="966216" y="1607440"/>
            <a:ext cx="10515600" cy="4351338"/>
          </a:xfrm>
        </p:spPr>
        <p:txBody>
          <a:bodyPr>
            <a:normAutofit fontScale="92500"/>
          </a:bodyPr>
          <a:lstStyle/>
          <a:p>
            <a:pPr>
              <a:lnSpc>
                <a:spcPct val="200000"/>
              </a:lnSpc>
              <a:buClr>
                <a:schemeClr val="accent2">
                  <a:lumMod val="75000"/>
                </a:schemeClr>
              </a:buClr>
              <a:buFont typeface="ZapfDingbatsITC" charset="0"/>
              <a:buChar char="❊"/>
            </a:pPr>
            <a:r>
              <a:rPr lang="en-US" dirty="0" smtClean="0"/>
              <a:t>  Continue with local and regional collaborations on short workshops </a:t>
            </a:r>
          </a:p>
          <a:p>
            <a:pPr>
              <a:lnSpc>
                <a:spcPct val="120000"/>
              </a:lnSpc>
              <a:buClr>
                <a:schemeClr val="accent2">
                  <a:lumMod val="75000"/>
                </a:schemeClr>
              </a:buClr>
              <a:buFont typeface="ZapfDingbatsITC" charset="0"/>
              <a:buChar char="❊"/>
            </a:pPr>
            <a:r>
              <a:rPr lang="en-US" dirty="0" smtClean="0"/>
              <a:t>  Development of undergraduate level courses in preservation</a:t>
            </a:r>
          </a:p>
          <a:p>
            <a:pPr marL="0" indent="0">
              <a:lnSpc>
                <a:spcPct val="120000"/>
              </a:lnSpc>
              <a:buClr>
                <a:schemeClr val="accent2">
                  <a:lumMod val="75000"/>
                </a:schemeClr>
              </a:buClr>
              <a:buNone/>
            </a:pPr>
            <a:r>
              <a:rPr lang="en-US" dirty="0" smtClean="0"/>
              <a:t>	to increase awareness of career paths in preservation/conservation</a:t>
            </a:r>
            <a:endParaRPr lang="en-US" dirty="0"/>
          </a:p>
          <a:p>
            <a:pPr>
              <a:lnSpc>
                <a:spcPct val="200000"/>
              </a:lnSpc>
              <a:buClr>
                <a:schemeClr val="accent2">
                  <a:lumMod val="75000"/>
                </a:schemeClr>
              </a:buClr>
              <a:buFont typeface="ZapfDingbatsITC" charset="0"/>
              <a:buChar char="❊"/>
            </a:pPr>
            <a:r>
              <a:rPr lang="en-US" dirty="0" smtClean="0"/>
              <a:t>  Internships</a:t>
            </a:r>
            <a:endParaRPr lang="en-US" dirty="0"/>
          </a:p>
          <a:p>
            <a:pPr>
              <a:lnSpc>
                <a:spcPct val="200000"/>
              </a:lnSpc>
              <a:buClr>
                <a:schemeClr val="accent2">
                  <a:lumMod val="75000"/>
                </a:schemeClr>
              </a:buClr>
              <a:buFont typeface="ZapfDingbatsITC" charset="0"/>
              <a:buChar char="❊"/>
            </a:pPr>
            <a:r>
              <a:rPr lang="en-US" dirty="0" smtClean="0">
                <a:latin typeface="Calibri" charset="0"/>
                <a:ea typeface="Calibri" charset="0"/>
                <a:cs typeface="Times New Roman" charset="0"/>
              </a:rPr>
              <a:t>  Capacity building</a:t>
            </a:r>
            <a:endParaRPr lang="en-US" dirty="0" smtClean="0"/>
          </a:p>
        </p:txBody>
      </p:sp>
    </p:spTree>
    <p:extLst>
      <p:ext uri="{BB962C8B-B14F-4D97-AF65-F5344CB8AC3E}">
        <p14:creationId xmlns:p14="http://schemas.microsoft.com/office/powerpoint/2010/main" val="180986029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76166" y="2067340"/>
            <a:ext cx="184731" cy="369332"/>
          </a:xfrm>
          <a:prstGeom prst="rect">
            <a:avLst/>
          </a:prstGeom>
          <a:noFill/>
        </p:spPr>
        <p:txBody>
          <a:bodyPr wrap="none" rtlCol="0">
            <a:spAutoFit/>
          </a:bodyPr>
          <a:lstStyle/>
          <a:p>
            <a:endParaRPr lang="en-US" dirty="0"/>
          </a:p>
        </p:txBody>
      </p:sp>
      <p:sp>
        <p:nvSpPr>
          <p:cNvPr id="5" name="TextBox 4"/>
          <p:cNvSpPr txBox="1"/>
          <p:nvPr/>
        </p:nvSpPr>
        <p:spPr>
          <a:xfrm>
            <a:off x="1444754" y="2067340"/>
            <a:ext cx="2879891" cy="923330"/>
          </a:xfrm>
          <a:prstGeom prst="rect">
            <a:avLst/>
          </a:prstGeom>
          <a:noFill/>
        </p:spPr>
        <p:txBody>
          <a:bodyPr wrap="none" rtlCol="0">
            <a:spAutoFit/>
          </a:bodyPr>
          <a:lstStyle/>
          <a:p>
            <a:r>
              <a:rPr lang="en-US" sz="5400" dirty="0" smtClean="0">
                <a:solidFill>
                  <a:schemeClr val="accent2">
                    <a:lumMod val="75000"/>
                  </a:schemeClr>
                </a:solidFill>
                <a:latin typeface="Franklin Gothic Demi" charset="0"/>
                <a:ea typeface="Franklin Gothic Demi" charset="0"/>
                <a:cs typeface="Franklin Gothic Demi" charset="0"/>
              </a:rPr>
              <a:t>ACTIVITY</a:t>
            </a:r>
            <a:endParaRPr lang="en-US" sz="5400" dirty="0">
              <a:solidFill>
                <a:schemeClr val="accent2">
                  <a:lumMod val="75000"/>
                </a:schemeClr>
              </a:solidFill>
              <a:latin typeface="Franklin Gothic Demi" charset="0"/>
              <a:ea typeface="Franklin Gothic Demi" charset="0"/>
              <a:cs typeface="Franklin Gothic Demi" charset="0"/>
            </a:endParaRPr>
          </a:p>
        </p:txBody>
      </p:sp>
      <p:sp>
        <p:nvSpPr>
          <p:cNvPr id="7" name="TextBox 6"/>
          <p:cNvSpPr txBox="1"/>
          <p:nvPr/>
        </p:nvSpPr>
        <p:spPr>
          <a:xfrm>
            <a:off x="4276165" y="2113508"/>
            <a:ext cx="6299610" cy="830997"/>
          </a:xfrm>
          <a:prstGeom prst="rect">
            <a:avLst/>
          </a:prstGeom>
          <a:noFill/>
        </p:spPr>
        <p:txBody>
          <a:bodyPr wrap="none" rtlCol="0">
            <a:spAutoFit/>
          </a:bodyPr>
          <a:lstStyle/>
          <a:p>
            <a:r>
              <a:rPr lang="en-US" sz="4800" dirty="0" smtClean="0"/>
              <a:t>DIY NOTEBOOK MAKING</a:t>
            </a:r>
            <a:endParaRPr lang="en-US" sz="4800" dirty="0"/>
          </a:p>
        </p:txBody>
      </p:sp>
    </p:spTree>
    <p:extLst>
      <p:ext uri="{BB962C8B-B14F-4D97-AF65-F5344CB8AC3E}">
        <p14:creationId xmlns:p14="http://schemas.microsoft.com/office/powerpoint/2010/main" val="2424085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5293" y="216731"/>
            <a:ext cx="5017849" cy="461665"/>
          </a:xfrm>
          <a:prstGeom prst="rect">
            <a:avLst/>
          </a:prstGeom>
          <a:noFill/>
        </p:spPr>
        <p:txBody>
          <a:bodyPr wrap="none" rtlCol="0">
            <a:spAutoFit/>
          </a:bodyPr>
          <a:lstStyle/>
          <a:p>
            <a:r>
              <a:rPr lang="en-US" sz="2400" b="1" dirty="0" smtClean="0"/>
              <a:t>Preservation Week 2017 - </a:t>
            </a:r>
            <a:r>
              <a:rPr lang="en-US" sz="2400" b="1" dirty="0" smtClean="0">
                <a:solidFill>
                  <a:schemeClr val="tx1">
                    <a:lumMod val="50000"/>
                    <a:lumOff val="50000"/>
                  </a:schemeClr>
                </a:solidFill>
              </a:rPr>
              <a:t>EXHIBITION</a:t>
            </a:r>
            <a:endParaRPr lang="en-US" sz="2400" b="1" dirty="0">
              <a:solidFill>
                <a:schemeClr val="tx1">
                  <a:lumMod val="50000"/>
                  <a:lumOff val="50000"/>
                </a:schemeClr>
              </a:solidFill>
            </a:endParaRP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6287591" y="4256389"/>
            <a:ext cx="3389669" cy="2115153"/>
          </a:xfrm>
          <a:prstGeom prst="rect">
            <a:avLst/>
          </a:prstGeom>
        </p:spPr>
      </p:pic>
      <p:pic>
        <p:nvPicPr>
          <p:cNvPr id="7" name="Picture 6"/>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974489" y="4256389"/>
            <a:ext cx="3779776" cy="2115153"/>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0" y="1054105"/>
            <a:ext cx="12192000" cy="2912533"/>
          </a:xfrm>
          <a:prstGeom prst="rect">
            <a:avLst/>
          </a:prstGeom>
          <a:ln>
            <a:solidFill>
              <a:schemeClr val="bg2"/>
            </a:solidFill>
          </a:ln>
        </p:spPr>
      </p:pic>
    </p:spTree>
    <p:extLst>
      <p:ext uri="{BB962C8B-B14F-4D97-AF65-F5344CB8AC3E}">
        <p14:creationId xmlns:p14="http://schemas.microsoft.com/office/powerpoint/2010/main" val="20404277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217235" y="0"/>
            <a:ext cx="6858000" cy="6858000"/>
          </a:xfrm>
          <a:prstGeom prst="rect">
            <a:avLst/>
          </a:prstGeom>
        </p:spPr>
      </p:pic>
      <p:sp>
        <p:nvSpPr>
          <p:cNvPr id="5" name="TextBox 4"/>
          <p:cNvSpPr txBox="1"/>
          <p:nvPr/>
        </p:nvSpPr>
        <p:spPr>
          <a:xfrm>
            <a:off x="355292" y="216730"/>
            <a:ext cx="3395160" cy="2308324"/>
          </a:xfrm>
          <a:prstGeom prst="rect">
            <a:avLst/>
          </a:prstGeom>
          <a:noFill/>
        </p:spPr>
        <p:txBody>
          <a:bodyPr wrap="none" rtlCol="0">
            <a:spAutoFit/>
          </a:bodyPr>
          <a:lstStyle/>
          <a:p>
            <a:r>
              <a:rPr lang="en-US" sz="2400" b="1" dirty="0" smtClean="0"/>
              <a:t>Preservation Week 2017</a:t>
            </a:r>
          </a:p>
          <a:p>
            <a:endParaRPr lang="en-US" sz="2400" b="1" dirty="0" smtClean="0"/>
          </a:p>
          <a:p>
            <a:r>
              <a:rPr lang="en-US" sz="2400" b="1" dirty="0" smtClean="0">
                <a:solidFill>
                  <a:schemeClr val="tx1">
                    <a:lumMod val="50000"/>
                    <a:lumOff val="50000"/>
                  </a:schemeClr>
                </a:solidFill>
              </a:rPr>
              <a:t>DIY NOTEBOOK MAKING </a:t>
            </a:r>
          </a:p>
          <a:p>
            <a:r>
              <a:rPr lang="en-US" sz="2400" b="1" dirty="0" smtClean="0">
                <a:solidFill>
                  <a:schemeClr val="tx1">
                    <a:lumMod val="50000"/>
                    <a:lumOff val="50000"/>
                  </a:schemeClr>
                </a:solidFill>
              </a:rPr>
              <a:t>WORKSHOPS</a:t>
            </a:r>
          </a:p>
          <a:p>
            <a:endParaRPr lang="en-US" sz="2400" b="1" dirty="0" smtClean="0">
              <a:solidFill>
                <a:schemeClr val="tx1">
                  <a:lumMod val="50000"/>
                  <a:lumOff val="50000"/>
                </a:schemeClr>
              </a:solidFill>
            </a:endParaRPr>
          </a:p>
          <a:p>
            <a:r>
              <a:rPr lang="en-US" sz="2400" b="1" dirty="0" smtClean="0">
                <a:solidFill>
                  <a:schemeClr val="tx1">
                    <a:lumMod val="50000"/>
                    <a:lumOff val="50000"/>
                  </a:schemeClr>
                </a:solidFill>
              </a:rPr>
              <a:t>(and exhibition)</a:t>
            </a:r>
            <a:endParaRPr lang="en-US" sz="2400" b="1" dirty="0">
              <a:solidFill>
                <a:schemeClr val="tx1">
                  <a:lumMod val="50000"/>
                  <a:lumOff val="50000"/>
                </a:schemeClr>
              </a:solidFill>
            </a:endParaRPr>
          </a:p>
        </p:txBody>
      </p:sp>
    </p:spTree>
    <p:extLst>
      <p:ext uri="{BB962C8B-B14F-4D97-AF65-F5344CB8AC3E}">
        <p14:creationId xmlns:p14="http://schemas.microsoft.com/office/powerpoint/2010/main" val="19408818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6217920" y="576093"/>
            <a:ext cx="5608320" cy="3711951"/>
          </a:xfrm>
          <a:prstGeom prst="rect">
            <a:avLst/>
          </a:prstGeom>
        </p:spPr>
      </p:pic>
      <p:pic>
        <p:nvPicPr>
          <p:cNvPr id="6" name="Picture 5"/>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310897" y="2980944"/>
            <a:ext cx="5807643" cy="3529584"/>
          </a:xfrm>
          <a:prstGeom prst="rect">
            <a:avLst/>
          </a:prstGeom>
        </p:spPr>
      </p:pic>
      <p:sp>
        <p:nvSpPr>
          <p:cNvPr id="8" name="TextBox 7"/>
          <p:cNvSpPr txBox="1"/>
          <p:nvPr/>
        </p:nvSpPr>
        <p:spPr>
          <a:xfrm>
            <a:off x="702764" y="564202"/>
            <a:ext cx="3395160" cy="1569660"/>
          </a:xfrm>
          <a:prstGeom prst="rect">
            <a:avLst/>
          </a:prstGeom>
          <a:noFill/>
        </p:spPr>
        <p:txBody>
          <a:bodyPr wrap="none" rtlCol="0">
            <a:spAutoFit/>
          </a:bodyPr>
          <a:lstStyle/>
          <a:p>
            <a:r>
              <a:rPr lang="en-US" sz="2400" b="1" dirty="0" smtClean="0"/>
              <a:t>Preservation Week 2017</a:t>
            </a:r>
          </a:p>
          <a:p>
            <a:endParaRPr lang="en-US" sz="2400" b="1" dirty="0" smtClean="0"/>
          </a:p>
          <a:p>
            <a:r>
              <a:rPr lang="en-US" sz="2400" b="1" dirty="0" smtClean="0">
                <a:solidFill>
                  <a:schemeClr val="tx1">
                    <a:lumMod val="50000"/>
                    <a:lumOff val="50000"/>
                  </a:schemeClr>
                </a:solidFill>
              </a:rPr>
              <a:t>DIY NOTEBOOK MAKING </a:t>
            </a:r>
          </a:p>
          <a:p>
            <a:endParaRPr lang="en-US" sz="2400" b="1" dirty="0">
              <a:solidFill>
                <a:schemeClr val="tx1">
                  <a:lumMod val="50000"/>
                  <a:lumOff val="50000"/>
                </a:schemeClr>
              </a:solidFill>
            </a:endParaRPr>
          </a:p>
        </p:txBody>
      </p:sp>
    </p:spTree>
    <p:extLst>
      <p:ext uri="{BB962C8B-B14F-4D97-AF65-F5344CB8AC3E}">
        <p14:creationId xmlns:p14="http://schemas.microsoft.com/office/powerpoint/2010/main" val="7050959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2950464" y="475488"/>
            <a:ext cx="9144000" cy="6254496"/>
          </a:xfrm>
          <a:prstGeom prst="rect">
            <a:avLst/>
          </a:prstGeom>
        </p:spPr>
      </p:pic>
      <p:sp>
        <p:nvSpPr>
          <p:cNvPr id="5" name="TextBox 4"/>
          <p:cNvSpPr txBox="1"/>
          <p:nvPr/>
        </p:nvSpPr>
        <p:spPr>
          <a:xfrm>
            <a:off x="59993" y="820234"/>
            <a:ext cx="2862450" cy="1938992"/>
          </a:xfrm>
          <a:prstGeom prst="rect">
            <a:avLst/>
          </a:prstGeom>
          <a:noFill/>
        </p:spPr>
        <p:txBody>
          <a:bodyPr wrap="none" rtlCol="0">
            <a:spAutoFit/>
          </a:bodyPr>
          <a:lstStyle/>
          <a:p>
            <a:r>
              <a:rPr lang="en-US" sz="2000" b="1" dirty="0" smtClean="0"/>
              <a:t>Preservation Week 2017</a:t>
            </a:r>
          </a:p>
          <a:p>
            <a:endParaRPr lang="en-US" sz="2000" b="1" dirty="0" smtClean="0"/>
          </a:p>
          <a:p>
            <a:r>
              <a:rPr lang="en-US" sz="2000" b="1" dirty="0" smtClean="0">
                <a:solidFill>
                  <a:schemeClr val="tx1">
                    <a:lumMod val="50000"/>
                    <a:lumOff val="50000"/>
                  </a:schemeClr>
                </a:solidFill>
              </a:rPr>
              <a:t>DIY NOTEBOOK MAKING </a:t>
            </a:r>
          </a:p>
          <a:p>
            <a:r>
              <a:rPr lang="en-US" sz="2000" b="1" dirty="0" smtClean="0">
                <a:solidFill>
                  <a:schemeClr val="tx1">
                    <a:lumMod val="50000"/>
                    <a:lumOff val="50000"/>
                  </a:schemeClr>
                </a:solidFill>
              </a:rPr>
              <a:t>WORKSHOPS</a:t>
            </a:r>
          </a:p>
          <a:p>
            <a:endParaRPr lang="en-US" sz="2000" b="1" dirty="0" smtClean="0">
              <a:solidFill>
                <a:schemeClr val="tx1">
                  <a:lumMod val="50000"/>
                  <a:lumOff val="50000"/>
                </a:schemeClr>
              </a:solidFill>
            </a:endParaRPr>
          </a:p>
          <a:p>
            <a:r>
              <a:rPr lang="en-US" sz="2000" b="1" dirty="0" smtClean="0">
                <a:solidFill>
                  <a:schemeClr val="tx1">
                    <a:lumMod val="50000"/>
                    <a:lumOff val="50000"/>
                  </a:schemeClr>
                </a:solidFill>
              </a:rPr>
              <a:t>(and exhibition)</a:t>
            </a:r>
            <a:endParaRPr lang="en-US" sz="2000" b="1" dirty="0">
              <a:solidFill>
                <a:schemeClr val="tx1">
                  <a:lumMod val="50000"/>
                  <a:lumOff val="50000"/>
                </a:schemeClr>
              </a:solidFill>
            </a:endParaRPr>
          </a:p>
        </p:txBody>
      </p:sp>
    </p:spTree>
    <p:extLst>
      <p:ext uri="{BB962C8B-B14F-4D97-AF65-F5344CB8AC3E}">
        <p14:creationId xmlns:p14="http://schemas.microsoft.com/office/powerpoint/2010/main" val="73303490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6130</TotalTime>
  <Words>1359</Words>
  <PresentationFormat>Widescreen</PresentationFormat>
  <Paragraphs>315</Paragraphs>
  <Slides>52</Slides>
  <Notes>40</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52</vt:i4>
      </vt:variant>
    </vt:vector>
  </HeadingPairs>
  <TitlesOfParts>
    <vt:vector size="66" baseType="lpstr">
      <vt:lpstr>ArialUnicodeMS</vt:lpstr>
      <vt:lpstr>Mangal</vt:lpstr>
      <vt:lpstr>Narkisim</vt:lpstr>
      <vt:lpstr>ZapfDingbatsITC</vt:lpstr>
      <vt:lpstr>新細明體</vt:lpstr>
      <vt:lpstr>Arial</vt:lpstr>
      <vt:lpstr>Calibri</vt:lpstr>
      <vt:lpstr>Calibri Light</vt:lpstr>
      <vt:lpstr>Century</vt:lpstr>
      <vt:lpstr>Franklin Gothic Book</vt:lpstr>
      <vt:lpstr>Franklin Gothic Demi</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preservation? What is conservation? </vt:lpstr>
      <vt:lpstr>PowerPoint Presentation</vt:lpstr>
      <vt:lpstr>PowerPoint Presentation</vt:lpstr>
      <vt:lpstr>PowerPoint Presentation</vt:lpstr>
      <vt:lpstr>PowerPoint Presentation</vt:lpstr>
      <vt:lpstr>PowerPoint Presentation</vt:lpstr>
      <vt:lpstr>       </vt:lpstr>
      <vt:lpstr>Conservation &amp; Preservation Committee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Exhibition Care and Maintenance Instructor: Dirk Ferlmann, Conservator  Dates: February 2018 – 3-day workshop</vt:lpstr>
      <vt:lpstr>Exhibition Care and Maintenance Instructor: Dirk Ferlmann, Conservator  Dates: February 2018 – 3-day workshop</vt:lpstr>
      <vt:lpstr>4 Specialized Courses and 7 Lectures</vt:lpstr>
      <vt:lpstr>Leather Bookbinding Instructor: Monique Lallier, Artist/Bookbinder Dates: October 2017</vt:lpstr>
      <vt:lpstr>Springback Binding Instructor: Don Etherington Dates: October 2017 – 2 days</vt:lpstr>
      <vt:lpstr>Springback Ledger Binding (Demonstration) Instructor: Don Etherington, conservator/bookbinder</vt:lpstr>
      <vt:lpstr>Springback Ledger Binding (Demonstration) Instructor: Don Etherington, conservator/bookbinder</vt:lpstr>
      <vt:lpstr>PowerPoint Presentation</vt:lpstr>
      <vt:lpstr>Introduction to XRF Analysis Instructor: Lee Drake, Dates: August 2017 </vt:lpstr>
      <vt:lpstr>The History of the Book in China Instructor: Soren Edgren Dates: December 2017, 1 week intensive course</vt:lpstr>
      <vt:lpstr>PowerPoint Presentation</vt:lpstr>
      <vt:lpstr>18th Century Armenian Prayer Scrolls Speaker: Collette Badmagharian, Getty/UCLA post-grad</vt:lpstr>
      <vt:lpstr>PowerPoint Presentation</vt:lpstr>
      <vt:lpstr>What’s next for Preservation at HKUL?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Jody Beenk</dc:creator>
  <dcterms:created xsi:type="dcterms:W3CDTF">2018-03-30T08:35:36Z</dcterms:created>
  <dcterms:modified xsi:type="dcterms:W3CDTF">2018-04-25T02:42:22Z</dcterms:modified>
</cp:coreProperties>
</file>